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71" r:id="rId3"/>
    <p:sldId id="272" r:id="rId4"/>
    <p:sldId id="273" r:id="rId5"/>
    <p:sldId id="275" r:id="rId6"/>
    <p:sldId id="276" r:id="rId7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06" autoAdjust="0"/>
    <p:restoredTop sz="94660"/>
  </p:normalViewPr>
  <p:slideViewPr>
    <p:cSldViewPr snapToGrid="0">
      <p:cViewPr>
        <p:scale>
          <a:sx n="130" d="100"/>
          <a:sy n="130" d="100"/>
        </p:scale>
        <p:origin x="1128" y="-30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90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50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13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45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24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25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40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40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80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0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7629-C764-4825-BD87-8C7474578284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B4BBA-35A5-4194-BD92-A9A1CD1FF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88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34936" y="15564"/>
            <a:ext cx="2788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Uptake</a:t>
            </a:r>
            <a:r>
              <a:rPr kumimoji="1" lang="ja-JP" altLang="en-US" sz="3200" dirty="0" smtClean="0"/>
              <a:t>～</a:t>
            </a:r>
            <a:r>
              <a:rPr lang="en-US" altLang="ja-JP" sz="3200" dirty="0" smtClean="0"/>
              <a:t>Apical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8104" y="576464"/>
            <a:ext cx="13869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err="1" smtClean="0"/>
              <a:t>i</a:t>
            </a:r>
            <a:r>
              <a:rPr lang="en-US" altLang="ja-JP" sz="1050" dirty="0" smtClean="0"/>
              <a:t>) </a:t>
            </a:r>
            <a:r>
              <a:rPr lang="en-US" altLang="ja-JP" sz="1050" dirty="0" err="1" smtClean="0"/>
              <a:t>Wash&amp;pre-incubate</a:t>
            </a:r>
            <a:endParaRPr kumimoji="1" lang="ja-JP" altLang="en-US" sz="1050" dirty="0"/>
          </a:p>
        </p:txBody>
      </p:sp>
      <p:grpSp>
        <p:nvGrpSpPr>
          <p:cNvPr id="253" name="グループ化 252"/>
          <p:cNvGrpSpPr/>
          <p:nvPr/>
        </p:nvGrpSpPr>
        <p:grpSpPr>
          <a:xfrm>
            <a:off x="3402779" y="1651448"/>
            <a:ext cx="879077" cy="458384"/>
            <a:chOff x="1820939" y="3854227"/>
            <a:chExt cx="1535171" cy="914400"/>
          </a:xfrm>
        </p:grpSpPr>
        <p:sp>
          <p:nvSpPr>
            <p:cNvPr id="84" name="円弧 83"/>
            <p:cNvSpPr/>
            <p:nvPr/>
          </p:nvSpPr>
          <p:spPr>
            <a:xfrm rot="16200000">
              <a:off x="2441710" y="3854227"/>
              <a:ext cx="914400" cy="914400"/>
            </a:xfrm>
            <a:prstGeom prst="arc">
              <a:avLst/>
            </a:prstGeom>
            <a:ln>
              <a:solidFill>
                <a:srgbClr val="FF0000"/>
              </a:solidFill>
              <a:headEnd w="med" len="lg"/>
              <a:tailEnd type="stealt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grpSp>
          <p:nvGrpSpPr>
            <p:cNvPr id="83" name="グループ化 82"/>
            <p:cNvGrpSpPr>
              <a:grpSpLocks noChangeAspect="1"/>
            </p:cNvGrpSpPr>
            <p:nvPr/>
          </p:nvGrpSpPr>
          <p:grpSpPr>
            <a:xfrm>
              <a:off x="1820939" y="4102131"/>
              <a:ext cx="925200" cy="501583"/>
              <a:chOff x="4955344" y="1685517"/>
              <a:chExt cx="1155161" cy="626253"/>
            </a:xfrm>
          </p:grpSpPr>
          <p:grpSp>
            <p:nvGrpSpPr>
              <p:cNvPr id="71" name="グループ化 70"/>
              <p:cNvGrpSpPr/>
              <p:nvPr/>
            </p:nvGrpSpPr>
            <p:grpSpPr>
              <a:xfrm>
                <a:off x="4955344" y="1708147"/>
                <a:ext cx="1155161" cy="603623"/>
                <a:chOff x="923021" y="1832845"/>
                <a:chExt cx="1155161" cy="684000"/>
              </a:xfrm>
            </p:grpSpPr>
            <p:sp>
              <p:nvSpPr>
                <p:cNvPr id="77" name="正方形/長方形 76"/>
                <p:cNvSpPr/>
                <p:nvPr/>
              </p:nvSpPr>
              <p:spPr>
                <a:xfrm>
                  <a:off x="934821" y="2092036"/>
                  <a:ext cx="1143361" cy="415637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/>
                </a:p>
              </p:txBody>
            </p:sp>
            <p:cxnSp>
              <p:nvCxnSpPr>
                <p:cNvPr id="78" name="直線コネクタ 77"/>
                <p:cNvCxnSpPr/>
                <p:nvPr/>
              </p:nvCxnSpPr>
              <p:spPr>
                <a:xfrm>
                  <a:off x="934821" y="1832845"/>
                  <a:ext cx="0" cy="6840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直線コネクタ 78"/>
                <p:cNvCxnSpPr/>
                <p:nvPr/>
              </p:nvCxnSpPr>
              <p:spPr>
                <a:xfrm>
                  <a:off x="2078182" y="1832845"/>
                  <a:ext cx="0" cy="6840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直線コネクタ 79"/>
                <p:cNvCxnSpPr/>
                <p:nvPr/>
              </p:nvCxnSpPr>
              <p:spPr>
                <a:xfrm flipH="1" flipV="1">
                  <a:off x="923021" y="2511395"/>
                  <a:ext cx="11520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グループ化 71"/>
              <p:cNvGrpSpPr>
                <a:grpSpLocks noChangeAspect="1"/>
              </p:cNvGrpSpPr>
              <p:nvPr/>
            </p:nvGrpSpPr>
            <p:grpSpPr>
              <a:xfrm>
                <a:off x="5161692" y="1685517"/>
                <a:ext cx="739303" cy="437760"/>
                <a:chOff x="923021" y="1832845"/>
                <a:chExt cx="1155161" cy="684000"/>
              </a:xfrm>
            </p:grpSpPr>
            <p:sp>
              <p:nvSpPr>
                <p:cNvPr id="73" name="正方形/長方形 72"/>
                <p:cNvSpPr/>
                <p:nvPr/>
              </p:nvSpPr>
              <p:spPr>
                <a:xfrm>
                  <a:off x="934821" y="2223498"/>
                  <a:ext cx="1143361" cy="28417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/>
                </a:p>
              </p:txBody>
            </p:sp>
            <p:cxnSp>
              <p:nvCxnSpPr>
                <p:cNvPr id="74" name="直線コネクタ 73"/>
                <p:cNvCxnSpPr/>
                <p:nvPr/>
              </p:nvCxnSpPr>
              <p:spPr>
                <a:xfrm>
                  <a:off x="934821" y="1832845"/>
                  <a:ext cx="0" cy="68400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線コネクタ 74"/>
                <p:cNvCxnSpPr/>
                <p:nvPr/>
              </p:nvCxnSpPr>
              <p:spPr>
                <a:xfrm>
                  <a:off x="2078182" y="1832845"/>
                  <a:ext cx="0" cy="68400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直線コネクタ 75"/>
                <p:cNvCxnSpPr/>
                <p:nvPr/>
              </p:nvCxnSpPr>
              <p:spPr>
                <a:xfrm flipH="1" flipV="1">
                  <a:off x="923021" y="2511395"/>
                  <a:ext cx="1152000" cy="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51" name="グループ化 250"/>
          <p:cNvGrpSpPr/>
          <p:nvPr/>
        </p:nvGrpSpPr>
        <p:grpSpPr>
          <a:xfrm>
            <a:off x="4952423" y="1477360"/>
            <a:ext cx="1540806" cy="1003834"/>
            <a:chOff x="4453812" y="2338177"/>
            <a:chExt cx="2316660" cy="1673063"/>
          </a:xfrm>
        </p:grpSpPr>
        <p:grpSp>
          <p:nvGrpSpPr>
            <p:cNvPr id="44" name="グループ化 43"/>
            <p:cNvGrpSpPr>
              <a:grpSpLocks noChangeAspect="1"/>
            </p:cNvGrpSpPr>
            <p:nvPr/>
          </p:nvGrpSpPr>
          <p:grpSpPr>
            <a:xfrm>
              <a:off x="5231017" y="2880588"/>
              <a:ext cx="792000" cy="413855"/>
              <a:chOff x="923021" y="1832845"/>
              <a:chExt cx="1155161" cy="684000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46" name="直線コネクタ 4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グループ化 48"/>
            <p:cNvGrpSpPr>
              <a:grpSpLocks noChangeAspect="1"/>
            </p:cNvGrpSpPr>
            <p:nvPr/>
          </p:nvGrpSpPr>
          <p:grpSpPr>
            <a:xfrm>
              <a:off x="5231017" y="3597385"/>
              <a:ext cx="792000" cy="413855"/>
              <a:chOff x="923021" y="1832845"/>
              <a:chExt cx="1155161" cy="684000"/>
            </a:xfrm>
          </p:grpSpPr>
          <p:sp>
            <p:nvSpPr>
              <p:cNvPr id="50" name="正方形/長方形 49"/>
              <p:cNvSpPr/>
              <p:nvPr/>
            </p:nvSpPr>
            <p:spPr>
              <a:xfrm>
                <a:off x="934821" y="2092036"/>
                <a:ext cx="1143361" cy="41563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3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51" name="直線コネクタ 50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3" name="テキスト ボックス 112"/>
            <p:cNvSpPr txBox="1"/>
            <p:nvPr/>
          </p:nvSpPr>
          <p:spPr>
            <a:xfrm>
              <a:off x="4453812" y="2338177"/>
              <a:ext cx="2316660" cy="410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wash tray</a:t>
              </a:r>
              <a:r>
                <a:rPr lang="en-US" altLang="ja-JP" sz="1000" dirty="0" smtClean="0"/>
                <a:t>2</a:t>
              </a:r>
              <a:r>
                <a:rPr lang="ja-JP" altLang="en-US" sz="1000" dirty="0" smtClean="0"/>
                <a:t>～</a:t>
              </a:r>
              <a:r>
                <a:rPr lang="en-US" altLang="ja-JP" sz="1000" dirty="0" smtClean="0"/>
                <a:t>3</a:t>
              </a:r>
              <a:r>
                <a:rPr lang="ja-JP" altLang="en-US" sz="1000" dirty="0"/>
                <a:t>で</a:t>
              </a:r>
              <a:r>
                <a:rPr lang="ja-JP" altLang="en-US" sz="1000" dirty="0" smtClean="0"/>
                <a:t>繰り返す</a:t>
              </a:r>
              <a:endParaRPr kumimoji="1" lang="ja-JP" altLang="en-US" sz="1000" dirty="0"/>
            </a:p>
          </p:txBody>
        </p:sp>
      </p:grpSp>
      <p:sp>
        <p:nvSpPr>
          <p:cNvPr id="127" name="テキスト ボックス 126"/>
          <p:cNvSpPr txBox="1"/>
          <p:nvPr/>
        </p:nvSpPr>
        <p:spPr>
          <a:xfrm>
            <a:off x="1422291" y="809624"/>
            <a:ext cx="29529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25 mL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37</a:t>
            </a:r>
            <a:r>
              <a:rPr kumimoji="1" lang="ja-JP" altLang="en-US" sz="1000" dirty="0" smtClean="0"/>
              <a:t>℃ </a:t>
            </a:r>
            <a:r>
              <a:rPr kumimoji="1" lang="en-US" altLang="ja-JP" sz="1000" dirty="0" smtClean="0"/>
              <a:t>HBSS</a:t>
            </a:r>
            <a:r>
              <a:rPr kumimoji="1" lang="ja-JP" altLang="en-US" sz="1000" dirty="0" smtClean="0"/>
              <a:t>が入った</a:t>
            </a:r>
            <a:r>
              <a:rPr kumimoji="1" lang="en-US" altLang="ja-JP" sz="1000" dirty="0" smtClean="0"/>
              <a:t>wash tray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3</a:t>
            </a:r>
            <a:r>
              <a:rPr lang="ja-JP" altLang="en-US" sz="1000" dirty="0" smtClean="0"/>
              <a:t>枚用意する</a:t>
            </a:r>
            <a:endParaRPr lang="en-US" altLang="ja-JP" sz="1000" dirty="0" smtClean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86419" y="1276490"/>
            <a:ext cx="4113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①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を</a:t>
            </a:r>
            <a:r>
              <a:rPr kumimoji="1" lang="en-US" altLang="ja-JP" sz="1000" dirty="0" smtClean="0"/>
              <a:t>wash tray</a:t>
            </a:r>
            <a:r>
              <a:rPr kumimoji="1" lang="ja-JP" altLang="en-US" sz="1000" dirty="0" smtClean="0"/>
              <a:t>に移</a:t>
            </a:r>
            <a:r>
              <a:rPr lang="ja-JP" altLang="en-US" sz="1000" dirty="0" smtClean="0"/>
              <a:t>し、</a:t>
            </a:r>
            <a:r>
              <a:rPr lang="en-US" altLang="ja-JP" sz="1000" dirty="0" smtClean="0"/>
              <a:t>insert</a:t>
            </a:r>
            <a:r>
              <a:rPr lang="ja-JP" altLang="en-US" sz="1000" dirty="0" smtClean="0"/>
              <a:t>から</a:t>
            </a:r>
            <a:r>
              <a:rPr lang="en-US" altLang="ja-JP" sz="1000" dirty="0" smtClean="0"/>
              <a:t>shipping medium</a:t>
            </a:r>
            <a:r>
              <a:rPr lang="ja-JP" altLang="en-US" sz="1000" dirty="0" smtClean="0"/>
              <a:t>をアスピレートする</a:t>
            </a:r>
            <a:endParaRPr kumimoji="1" lang="ja-JP" altLang="en-US" sz="1000" dirty="0"/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286419" y="2294271"/>
            <a:ext cx="22733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②</a:t>
            </a:r>
            <a:r>
              <a:rPr lang="ja-JP" altLang="en-US" sz="1000" dirty="0" smtClean="0"/>
              <a:t>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に</a:t>
            </a:r>
            <a:r>
              <a:rPr kumimoji="1" lang="en-US" altLang="ja-JP" sz="1000" dirty="0" smtClean="0"/>
              <a:t>150 </a:t>
            </a:r>
            <a:r>
              <a:rPr kumimoji="1" lang="en-US" altLang="ja-JP" sz="1000" dirty="0" err="1" smtClean="0"/>
              <a:t>μL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37</a:t>
            </a:r>
            <a:r>
              <a:rPr kumimoji="1" lang="ja-JP" altLang="en-US" sz="1000" dirty="0" smtClean="0"/>
              <a:t>℃ </a:t>
            </a:r>
            <a:r>
              <a:rPr kumimoji="1" lang="en-US" altLang="ja-JP" sz="1000" dirty="0" smtClean="0"/>
              <a:t>HBSS</a:t>
            </a:r>
            <a:r>
              <a:rPr kumimoji="1" lang="ja-JP" altLang="en-US" sz="1000" dirty="0" smtClean="0"/>
              <a:t>を入れる</a:t>
            </a:r>
            <a:endParaRPr kumimoji="1" lang="ja-JP" altLang="en-US" sz="10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765011" y="2476636"/>
            <a:ext cx="951762" cy="636043"/>
            <a:chOff x="1176781" y="4803759"/>
            <a:chExt cx="1620421" cy="1219956"/>
          </a:xfrm>
        </p:grpSpPr>
        <p:grpSp>
          <p:nvGrpSpPr>
            <p:cNvPr id="88" name="グループ化 87"/>
            <p:cNvGrpSpPr>
              <a:grpSpLocks noChangeAspect="1"/>
            </p:cNvGrpSpPr>
            <p:nvPr/>
          </p:nvGrpSpPr>
          <p:grpSpPr>
            <a:xfrm>
              <a:off x="1872002" y="5297405"/>
              <a:ext cx="925200" cy="483458"/>
              <a:chOff x="923021" y="1832845"/>
              <a:chExt cx="1155161" cy="684000"/>
            </a:xfrm>
          </p:grpSpPr>
          <p:sp>
            <p:nvSpPr>
              <p:cNvPr id="94" name="正方形/長方形 93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95" name="直線コネクタ 94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グループ化 11"/>
            <p:cNvGrpSpPr/>
            <p:nvPr/>
          </p:nvGrpSpPr>
          <p:grpSpPr bwMode="gray">
            <a:xfrm>
              <a:off x="2028710" y="5306169"/>
              <a:ext cx="592128" cy="350614"/>
              <a:chOff x="5725150" y="4763940"/>
              <a:chExt cx="592128" cy="350614"/>
            </a:xfrm>
          </p:grpSpPr>
          <p:sp>
            <p:nvSpPr>
              <p:cNvPr id="90" name="正方形/長方形 89"/>
              <p:cNvSpPr/>
              <p:nvPr/>
            </p:nvSpPr>
            <p:spPr bwMode="gray">
              <a:xfrm>
                <a:off x="5731199" y="4888022"/>
                <a:ext cx="586079" cy="2218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91" name="直線コネクタ 90"/>
              <p:cNvCxnSpPr/>
              <p:nvPr/>
            </p:nvCxnSpPr>
            <p:spPr bwMode="gray">
              <a:xfrm>
                <a:off x="5731199" y="4763940"/>
                <a:ext cx="0" cy="350614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 bwMode="gray">
              <a:xfrm>
                <a:off x="6317278" y="4763940"/>
                <a:ext cx="0" cy="350614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/>
              <p:nvPr/>
            </p:nvCxnSpPr>
            <p:spPr bwMode="gray">
              <a:xfrm flipH="1" flipV="1">
                <a:off x="5725150" y="5111760"/>
                <a:ext cx="590508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8" name="円弧 97"/>
            <p:cNvSpPr/>
            <p:nvPr/>
          </p:nvSpPr>
          <p:spPr>
            <a:xfrm rot="10800000" flipH="1" flipV="1">
              <a:off x="1286059" y="5109315"/>
              <a:ext cx="914400" cy="914400"/>
            </a:xfrm>
            <a:prstGeom prst="arc">
              <a:avLst/>
            </a:prstGeom>
            <a:ln>
              <a:headEnd w="med" len="lg"/>
              <a:tailEnd type="stealth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68" name="テキスト ボックス 167"/>
            <p:cNvSpPr txBox="1"/>
            <p:nvPr/>
          </p:nvSpPr>
          <p:spPr>
            <a:xfrm>
              <a:off x="1176781" y="4803759"/>
              <a:ext cx="1258589" cy="333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700" dirty="0" smtClean="0"/>
                <a:t>150 </a:t>
              </a:r>
              <a:r>
                <a:rPr lang="en-US" altLang="ja-JP" sz="700" dirty="0" err="1" smtClean="0"/>
                <a:t>μL</a:t>
              </a:r>
              <a:r>
                <a:rPr lang="en-US" altLang="ja-JP" sz="700" dirty="0" smtClean="0"/>
                <a:t> 37℃ HBSS</a:t>
              </a:r>
              <a:endParaRPr kumimoji="1" lang="ja-JP" altLang="en-US" sz="700" dirty="0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4628036" y="1441173"/>
            <a:ext cx="335938" cy="1362234"/>
            <a:chOff x="4032067" y="3364011"/>
            <a:chExt cx="505097" cy="2927942"/>
          </a:xfrm>
        </p:grpSpPr>
        <p:cxnSp>
          <p:nvCxnSpPr>
            <p:cNvPr id="28" name="直線コネクタ 27"/>
            <p:cNvCxnSpPr/>
            <p:nvPr/>
          </p:nvCxnSpPr>
          <p:spPr>
            <a:xfrm flipH="1">
              <a:off x="4530436" y="3364011"/>
              <a:ext cx="0" cy="292794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4040776" y="3364675"/>
              <a:ext cx="496388" cy="0"/>
            </a:xfrm>
            <a:prstGeom prst="line">
              <a:avLst/>
            </a:prstGeom>
            <a:ln w="19050">
              <a:head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直線コネクタ 169"/>
            <p:cNvCxnSpPr/>
            <p:nvPr/>
          </p:nvCxnSpPr>
          <p:spPr>
            <a:xfrm>
              <a:off x="4032067" y="6277385"/>
              <a:ext cx="496388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2" name="テキスト ボックス 171"/>
          <p:cNvSpPr txBox="1"/>
          <p:nvPr/>
        </p:nvSpPr>
        <p:spPr>
          <a:xfrm>
            <a:off x="286419" y="4609111"/>
            <a:ext cx="10086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④</a:t>
            </a:r>
            <a:r>
              <a:rPr lang="ja-JP" altLang="en-US" sz="1000" dirty="0" smtClean="0"/>
              <a:t> </a:t>
            </a:r>
            <a:r>
              <a:rPr lang="en-US" altLang="ja-JP" sz="1000" dirty="0" smtClean="0"/>
              <a:t>Pre-incubate</a:t>
            </a:r>
            <a:endParaRPr kumimoji="1" lang="ja-JP" altLang="en-US" sz="1000" dirty="0"/>
          </a:p>
        </p:txBody>
      </p:sp>
      <p:grpSp>
        <p:nvGrpSpPr>
          <p:cNvPr id="213" name="グループ化 212"/>
          <p:cNvGrpSpPr>
            <a:grpSpLocks noChangeAspect="1"/>
          </p:cNvGrpSpPr>
          <p:nvPr/>
        </p:nvGrpSpPr>
        <p:grpSpPr>
          <a:xfrm>
            <a:off x="926556" y="938070"/>
            <a:ext cx="316050" cy="165149"/>
            <a:chOff x="923021" y="1832845"/>
            <a:chExt cx="1155161" cy="684000"/>
          </a:xfrm>
        </p:grpSpPr>
        <p:sp>
          <p:nvSpPr>
            <p:cNvPr id="214" name="正方形/長方形 213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15" name="直線コネクタ 214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7" name="直線コネクタ 216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/>
          <p:cNvGrpSpPr/>
          <p:nvPr/>
        </p:nvGrpSpPr>
        <p:grpSpPr>
          <a:xfrm>
            <a:off x="886790" y="1510489"/>
            <a:ext cx="1637862" cy="667909"/>
            <a:chOff x="889585" y="2046067"/>
            <a:chExt cx="2462596" cy="1113176"/>
          </a:xfrm>
        </p:grpSpPr>
        <p:sp>
          <p:nvSpPr>
            <p:cNvPr id="130" name="下カーブ矢印 129"/>
            <p:cNvSpPr/>
            <p:nvPr/>
          </p:nvSpPr>
          <p:spPr>
            <a:xfrm>
              <a:off x="1735332" y="2046067"/>
              <a:ext cx="915849" cy="230531"/>
            </a:xfrm>
            <a:prstGeom prst="curved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39" name="テキスト ボックス 138"/>
            <p:cNvSpPr txBox="1"/>
            <p:nvPr/>
          </p:nvSpPr>
          <p:spPr>
            <a:xfrm>
              <a:off x="2575619" y="2832373"/>
              <a:ext cx="776562" cy="307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600" dirty="0" smtClean="0"/>
                <a:t>37</a:t>
              </a:r>
              <a:r>
                <a:rPr kumimoji="1" lang="ja-JP" altLang="en-US" sz="600" dirty="0" smtClean="0"/>
                <a:t>℃ </a:t>
              </a:r>
              <a:r>
                <a:rPr kumimoji="1" lang="en-US" altLang="ja-JP" sz="600" dirty="0" smtClean="0"/>
                <a:t>HBSS</a:t>
              </a:r>
              <a:endParaRPr kumimoji="1" lang="ja-JP" altLang="en-US" sz="600" dirty="0"/>
            </a:p>
          </p:txBody>
        </p:sp>
        <p:grpSp>
          <p:nvGrpSpPr>
            <p:cNvPr id="129" name="グループ化 128"/>
            <p:cNvGrpSpPr>
              <a:grpSpLocks noChangeAspect="1"/>
            </p:cNvGrpSpPr>
            <p:nvPr/>
          </p:nvGrpSpPr>
          <p:grpSpPr>
            <a:xfrm>
              <a:off x="2539394" y="2350414"/>
              <a:ext cx="792000" cy="413855"/>
              <a:chOff x="923021" y="1832845"/>
              <a:chExt cx="1155161" cy="684000"/>
            </a:xfrm>
          </p:grpSpPr>
          <p:sp>
            <p:nvSpPr>
              <p:cNvPr id="132" name="正方形/長方形 131"/>
              <p:cNvSpPr/>
              <p:nvPr/>
            </p:nvSpPr>
            <p:spPr>
              <a:xfrm>
                <a:off x="934821" y="2092035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46" name="直線コネクタ 14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5" name="直線コネクタ 164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グループ化 23"/>
            <p:cNvGrpSpPr/>
            <p:nvPr/>
          </p:nvGrpSpPr>
          <p:grpSpPr>
            <a:xfrm>
              <a:off x="889585" y="2336559"/>
              <a:ext cx="1094706" cy="822684"/>
              <a:chOff x="889585" y="2336559"/>
              <a:chExt cx="1094706" cy="822684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889585" y="2851468"/>
                <a:ext cx="1094706" cy="30777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00" dirty="0" smtClean="0"/>
                  <a:t>Shipping medium</a:t>
                </a:r>
                <a:endParaRPr kumimoji="1" lang="ja-JP" altLang="en-US" sz="600" dirty="0"/>
              </a:p>
            </p:txBody>
          </p:sp>
          <p:grpSp>
            <p:nvGrpSpPr>
              <p:cNvPr id="23" name="グループ化 22"/>
              <p:cNvGrpSpPr/>
              <p:nvPr/>
            </p:nvGrpSpPr>
            <p:grpSpPr>
              <a:xfrm>
                <a:off x="1083650" y="2336559"/>
                <a:ext cx="792000" cy="427710"/>
                <a:chOff x="1083650" y="2336559"/>
                <a:chExt cx="792000" cy="427710"/>
              </a:xfrm>
            </p:grpSpPr>
            <p:grpSp>
              <p:nvGrpSpPr>
                <p:cNvPr id="241" name="グループ化 240"/>
                <p:cNvGrpSpPr/>
                <p:nvPr/>
              </p:nvGrpSpPr>
              <p:grpSpPr>
                <a:xfrm>
                  <a:off x="1083650" y="2350414"/>
                  <a:ext cx="792000" cy="413855"/>
                  <a:chOff x="923021" y="1832845"/>
                  <a:chExt cx="1155161" cy="684000"/>
                </a:xfrm>
              </p:grpSpPr>
              <p:sp>
                <p:nvSpPr>
                  <p:cNvPr id="247" name="正方形/長方形 246"/>
                  <p:cNvSpPr/>
                  <p:nvPr/>
                </p:nvSpPr>
                <p:spPr>
                  <a:xfrm>
                    <a:off x="934821" y="2092036"/>
                    <a:ext cx="1143361" cy="415637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000"/>
                  </a:p>
                </p:txBody>
              </p:sp>
              <p:cxnSp>
                <p:nvCxnSpPr>
                  <p:cNvPr id="248" name="直線コネクタ 247"/>
                  <p:cNvCxnSpPr/>
                  <p:nvPr/>
                </p:nvCxnSpPr>
                <p:spPr>
                  <a:xfrm>
                    <a:off x="934821" y="1832845"/>
                    <a:ext cx="0" cy="68400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直線コネクタ 248"/>
                  <p:cNvCxnSpPr/>
                  <p:nvPr/>
                </p:nvCxnSpPr>
                <p:spPr>
                  <a:xfrm>
                    <a:off x="2078182" y="1832845"/>
                    <a:ext cx="0" cy="68400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0" name="直線コネクタ 249"/>
                  <p:cNvCxnSpPr/>
                  <p:nvPr/>
                </p:nvCxnSpPr>
                <p:spPr>
                  <a:xfrm flipH="1" flipV="1">
                    <a:off x="923021" y="2511395"/>
                    <a:ext cx="1152000" cy="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2" name="グループ化 241"/>
                <p:cNvGrpSpPr>
                  <a:grpSpLocks noChangeAspect="1"/>
                </p:cNvGrpSpPr>
                <p:nvPr/>
              </p:nvGrpSpPr>
              <p:grpSpPr>
                <a:xfrm>
                  <a:off x="1226210" y="2336559"/>
                  <a:ext cx="506880" cy="300136"/>
                  <a:chOff x="923021" y="1832845"/>
                  <a:chExt cx="1155161" cy="684000"/>
                </a:xfrm>
              </p:grpSpPr>
              <p:sp>
                <p:nvSpPr>
                  <p:cNvPr id="243" name="正方形/長方形 242"/>
                  <p:cNvSpPr/>
                  <p:nvPr/>
                </p:nvSpPr>
                <p:spPr>
                  <a:xfrm>
                    <a:off x="934821" y="2223498"/>
                    <a:ext cx="1143361" cy="284173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000"/>
                  </a:p>
                </p:txBody>
              </p:sp>
              <p:cxnSp>
                <p:nvCxnSpPr>
                  <p:cNvPr id="244" name="直線コネクタ 243"/>
                  <p:cNvCxnSpPr/>
                  <p:nvPr/>
                </p:nvCxnSpPr>
                <p:spPr>
                  <a:xfrm>
                    <a:off x="934821" y="1832845"/>
                    <a:ext cx="0" cy="68400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直線コネクタ 244"/>
                  <p:cNvCxnSpPr/>
                  <p:nvPr/>
                </p:nvCxnSpPr>
                <p:spPr>
                  <a:xfrm>
                    <a:off x="2078182" y="1832845"/>
                    <a:ext cx="0" cy="68400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直線コネクタ 245"/>
                  <p:cNvCxnSpPr/>
                  <p:nvPr/>
                </p:nvCxnSpPr>
                <p:spPr>
                  <a:xfrm flipH="1" flipV="1">
                    <a:off x="923021" y="2511395"/>
                    <a:ext cx="1152000" cy="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157" name="右矢印 156"/>
          <p:cNvSpPr/>
          <p:nvPr/>
        </p:nvSpPr>
        <p:spPr>
          <a:xfrm>
            <a:off x="2852682" y="1734467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98104" y="5429835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/>
              <a:t>ii) Assa</a:t>
            </a:r>
            <a:r>
              <a:rPr lang="en-US" altLang="ja-JP" sz="1050" dirty="0"/>
              <a:t>y</a:t>
            </a:r>
            <a:endParaRPr kumimoji="1" lang="ja-JP" altLang="en-US" sz="1050" dirty="0"/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289011" y="5664576"/>
            <a:ext cx="4613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 </a:t>
            </a:r>
            <a:r>
              <a:rPr kumimoji="1" lang="en-US" altLang="ja-JP" sz="1000" dirty="0" smtClean="0"/>
              <a:t>insert</a:t>
            </a:r>
            <a:r>
              <a:rPr lang="ja-JP" altLang="en-US" sz="1000" dirty="0" smtClean="0"/>
              <a:t>から</a:t>
            </a:r>
            <a:r>
              <a:rPr lang="en-US" altLang="ja-JP" sz="1000" dirty="0" smtClean="0"/>
              <a:t>pre-incubation solution</a:t>
            </a:r>
            <a:r>
              <a:rPr lang="ja-JP" altLang="en-US" sz="1000" dirty="0" smtClean="0"/>
              <a:t>をアスピレートし、</a:t>
            </a:r>
            <a:r>
              <a:rPr lang="en-US" altLang="ja-JP" sz="1000" dirty="0" smtClean="0"/>
              <a:t>Dosing Solution</a:t>
            </a:r>
            <a:r>
              <a:rPr lang="ja-JP" altLang="en-US" sz="1000" dirty="0" smtClean="0"/>
              <a:t>を入れる</a:t>
            </a:r>
            <a:endParaRPr lang="en-US" altLang="ja-JP" sz="1000" dirty="0" smtClean="0"/>
          </a:p>
          <a:p>
            <a:r>
              <a:rPr lang="en-US" altLang="ja-JP" sz="1000" dirty="0" smtClean="0"/>
              <a:t>(* MATE1, MATE2K</a:t>
            </a:r>
            <a:r>
              <a:rPr lang="ja-JP" altLang="en-US" sz="1000" dirty="0" smtClean="0"/>
              <a:t>は</a:t>
            </a:r>
            <a:r>
              <a:rPr lang="en-US" altLang="ja-JP" sz="1000" dirty="0" smtClean="0"/>
              <a:t>100 </a:t>
            </a:r>
            <a:r>
              <a:rPr lang="en-US" altLang="ja-JP" sz="1000" dirty="0" err="1" smtClean="0"/>
              <a:t>μL</a:t>
            </a:r>
            <a:r>
              <a:rPr lang="ja-JP" altLang="en-US" sz="1000" dirty="0" smtClean="0"/>
              <a:t>の</a:t>
            </a:r>
            <a:r>
              <a:rPr lang="en-US" altLang="ja-JP" sz="1000" dirty="0"/>
              <a:t>37</a:t>
            </a:r>
            <a:r>
              <a:rPr lang="ja-JP" altLang="en-US" sz="1000" dirty="0"/>
              <a:t>℃ </a:t>
            </a:r>
            <a:r>
              <a:rPr lang="en-US" altLang="ja-JP" sz="1000" dirty="0" smtClean="0"/>
              <a:t>HBSS</a:t>
            </a:r>
            <a:r>
              <a:rPr lang="ja-JP" altLang="en-US" sz="1000" dirty="0" smtClean="0"/>
              <a:t>で</a:t>
            </a:r>
            <a:r>
              <a:rPr lang="en-US" altLang="ja-JP" sz="1000" dirty="0" smtClean="0"/>
              <a:t>1</a:t>
            </a:r>
            <a:r>
              <a:rPr lang="ja-JP" altLang="en-US" sz="1000" dirty="0" smtClean="0"/>
              <a:t>回</a:t>
            </a:r>
            <a:r>
              <a:rPr lang="en-US" altLang="ja-JP" sz="1000" dirty="0" smtClean="0"/>
              <a:t>wash</a:t>
            </a:r>
            <a:r>
              <a:rPr lang="ja-JP" altLang="en-US" sz="1000" dirty="0" smtClean="0"/>
              <a:t>した後に</a:t>
            </a:r>
            <a:r>
              <a:rPr lang="en-US" altLang="ja-JP" sz="1000" dirty="0" smtClean="0"/>
              <a:t>Dosing </a:t>
            </a:r>
            <a:r>
              <a:rPr lang="en-US" altLang="ja-JP" sz="1000" dirty="0" err="1" smtClean="0"/>
              <a:t>Soltion</a:t>
            </a:r>
            <a:r>
              <a:rPr lang="ja-JP" altLang="en-US" sz="1000" dirty="0" smtClean="0"/>
              <a:t>を入れる</a:t>
            </a:r>
            <a:r>
              <a:rPr lang="en-US" altLang="ja-JP" sz="1000" dirty="0" smtClean="0"/>
              <a:t>)</a:t>
            </a:r>
          </a:p>
        </p:txBody>
      </p:sp>
      <p:sp>
        <p:nvSpPr>
          <p:cNvPr id="187" name="円弧 186"/>
          <p:cNvSpPr/>
          <p:nvPr/>
        </p:nvSpPr>
        <p:spPr>
          <a:xfrm rot="16200000">
            <a:off x="1284090" y="6166587"/>
            <a:ext cx="608167" cy="548640"/>
          </a:xfrm>
          <a:prstGeom prst="arc">
            <a:avLst/>
          </a:prstGeom>
          <a:ln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238" name="テキスト ボックス 237"/>
          <p:cNvSpPr txBox="1"/>
          <p:nvPr/>
        </p:nvSpPr>
        <p:spPr>
          <a:xfrm>
            <a:off x="3106669" y="6078146"/>
            <a:ext cx="913383" cy="1846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/>
              <a:t>100 </a:t>
            </a:r>
            <a:r>
              <a:rPr kumimoji="1" lang="en-US" altLang="ja-JP" sz="600" dirty="0" err="1" smtClean="0"/>
              <a:t>μL</a:t>
            </a:r>
            <a:r>
              <a:rPr kumimoji="1" lang="en-US" altLang="ja-JP" sz="600" dirty="0" smtClean="0"/>
              <a:t> Dosing</a:t>
            </a:r>
            <a:r>
              <a:rPr kumimoji="1" lang="ja-JP" altLang="en-US" sz="600" dirty="0" smtClean="0"/>
              <a:t> </a:t>
            </a:r>
            <a:r>
              <a:rPr kumimoji="1" lang="en-US" altLang="ja-JP" sz="600" dirty="0" smtClean="0"/>
              <a:t>Solution</a:t>
            </a:r>
            <a:endParaRPr kumimoji="1" lang="ja-JP" altLang="en-US" sz="600" dirty="0"/>
          </a:p>
        </p:txBody>
      </p:sp>
      <p:sp>
        <p:nvSpPr>
          <p:cNvPr id="239" name="テキスト ボックス 238"/>
          <p:cNvSpPr txBox="1"/>
          <p:nvPr/>
        </p:nvSpPr>
        <p:spPr>
          <a:xfrm>
            <a:off x="5180405" y="6376824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37</a:t>
            </a:r>
            <a:r>
              <a:rPr kumimoji="1" lang="ja-JP" altLang="en-US" sz="1000" dirty="0" smtClean="0">
                <a:cs typeface="Arial" panose="020B0604020202020204" pitchFamily="34" charset="0"/>
              </a:rPr>
              <a:t>℃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incubator</a:t>
            </a:r>
            <a:r>
              <a:rPr kumimoji="1" lang="ja-JP" altLang="en-US" sz="1000" dirty="0" smtClean="0"/>
              <a:t>へ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(5 min)</a:t>
            </a:r>
            <a:endParaRPr kumimoji="1" lang="ja-JP" altLang="en-US" sz="1000" dirty="0"/>
          </a:p>
        </p:txBody>
      </p:sp>
      <p:sp>
        <p:nvSpPr>
          <p:cNvPr id="276" name="テキスト ボックス 275"/>
          <p:cNvSpPr txBox="1"/>
          <p:nvPr/>
        </p:nvSpPr>
        <p:spPr>
          <a:xfrm>
            <a:off x="98104" y="6832847"/>
            <a:ext cx="10070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/>
              <a:t>iii) </a:t>
            </a:r>
            <a:r>
              <a:rPr lang="en-US" altLang="ja-JP" sz="1050" dirty="0" err="1" smtClean="0"/>
              <a:t>Stop&amp;wash</a:t>
            </a:r>
            <a:endParaRPr kumimoji="1" lang="ja-JP" altLang="en-US" sz="1050" dirty="0"/>
          </a:p>
        </p:txBody>
      </p:sp>
      <p:sp>
        <p:nvSpPr>
          <p:cNvPr id="277" name="テキスト ボックス 276"/>
          <p:cNvSpPr txBox="1"/>
          <p:nvPr/>
        </p:nvSpPr>
        <p:spPr>
          <a:xfrm>
            <a:off x="286419" y="7505571"/>
            <a:ext cx="47067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①</a:t>
            </a:r>
            <a:r>
              <a:rPr lang="en-US" altLang="ja-JP" sz="1000" dirty="0"/>
              <a:t> </a:t>
            </a:r>
            <a:r>
              <a:rPr lang="ja-JP" altLang="en-US" sz="1000" dirty="0" smtClean="0"/>
              <a:t> </a:t>
            </a:r>
            <a:r>
              <a:rPr lang="en-US" altLang="ja-JP" sz="1000" dirty="0" err="1"/>
              <a:t>i</a:t>
            </a:r>
            <a:r>
              <a:rPr lang="en-US" altLang="ja-JP" sz="1000" dirty="0"/>
              <a:t>) </a:t>
            </a:r>
            <a:r>
              <a:rPr lang="en-US" altLang="ja-JP" sz="1000" dirty="0" err="1"/>
              <a:t>Wash&amp;Pre-incubate</a:t>
            </a:r>
            <a:r>
              <a:rPr lang="ja-JP" altLang="en-US" sz="1000" dirty="0"/>
              <a:t>の①～③の操作を行う。</a:t>
            </a:r>
            <a:r>
              <a:rPr lang="en-US" altLang="ja-JP" sz="1000" dirty="0"/>
              <a:t>* Cold PBS</a:t>
            </a:r>
            <a:r>
              <a:rPr lang="ja-JP" altLang="en-US" sz="1000" dirty="0"/>
              <a:t>を使用 </a:t>
            </a:r>
            <a:r>
              <a:rPr lang="en-US" altLang="ja-JP" sz="1000" dirty="0"/>
              <a:t>(wash tray 1</a:t>
            </a:r>
            <a:r>
              <a:rPr lang="ja-JP" altLang="en-US" sz="1000" dirty="0"/>
              <a:t>～</a:t>
            </a:r>
            <a:r>
              <a:rPr lang="en-US" altLang="ja-JP" sz="1000" dirty="0"/>
              <a:t>4</a:t>
            </a:r>
            <a:r>
              <a:rPr lang="en-US" altLang="ja-JP" sz="1000" dirty="0" smtClean="0"/>
              <a:t>)</a:t>
            </a:r>
            <a:endParaRPr lang="en-US" altLang="ja-JP" sz="1000" dirty="0"/>
          </a:p>
        </p:txBody>
      </p:sp>
      <p:sp>
        <p:nvSpPr>
          <p:cNvPr id="279" name="テキスト ボックス 278"/>
          <p:cNvSpPr txBox="1"/>
          <p:nvPr/>
        </p:nvSpPr>
        <p:spPr>
          <a:xfrm>
            <a:off x="286419" y="8340335"/>
            <a:ext cx="34131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/>
              <a:t>② </a:t>
            </a:r>
            <a:r>
              <a:rPr lang="en-US" altLang="ja-JP" sz="1050" dirty="0" smtClean="0"/>
              <a:t>wash</a:t>
            </a:r>
            <a:r>
              <a:rPr lang="ja-JP" altLang="en-US" sz="1050" dirty="0" smtClean="0"/>
              <a:t>後、</a:t>
            </a:r>
            <a:r>
              <a:rPr lang="en-US" altLang="ja-JP" sz="1050" dirty="0" smtClean="0"/>
              <a:t>insert</a:t>
            </a:r>
            <a:r>
              <a:rPr lang="ja-JP" altLang="en-US" sz="1050" dirty="0" smtClean="0"/>
              <a:t>の底部を拭き、空の</a:t>
            </a:r>
            <a:r>
              <a:rPr lang="en-US" altLang="ja-JP" sz="1050" dirty="0" smtClean="0"/>
              <a:t>bottom plate</a:t>
            </a:r>
            <a:r>
              <a:rPr lang="ja-JP" altLang="en-US" sz="1050" dirty="0" smtClean="0"/>
              <a:t>へ移す</a:t>
            </a:r>
            <a:endParaRPr lang="en-US" altLang="ja-JP" sz="1050" dirty="0" smtClean="0"/>
          </a:p>
        </p:txBody>
      </p:sp>
      <p:grpSp>
        <p:nvGrpSpPr>
          <p:cNvPr id="287" name="グループ化 286"/>
          <p:cNvGrpSpPr>
            <a:grpSpLocks noChangeAspect="1"/>
          </p:cNvGrpSpPr>
          <p:nvPr/>
        </p:nvGrpSpPr>
        <p:grpSpPr>
          <a:xfrm>
            <a:off x="756666" y="7097006"/>
            <a:ext cx="494166" cy="258223"/>
            <a:chOff x="923021" y="1832845"/>
            <a:chExt cx="1155161" cy="684000"/>
          </a:xfrm>
        </p:grpSpPr>
        <p:sp>
          <p:nvSpPr>
            <p:cNvPr id="288" name="正方形/長方形 287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89" name="直線コネクタ 288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0" name="直線コネクタ 289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1" name="直線コネクタ 290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2" name="テキスト ボックス 291"/>
          <p:cNvSpPr txBox="1"/>
          <p:nvPr/>
        </p:nvSpPr>
        <p:spPr>
          <a:xfrm>
            <a:off x="1362876" y="7145050"/>
            <a:ext cx="29529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25 mL</a:t>
            </a:r>
            <a:r>
              <a:rPr kumimoji="1" lang="ja-JP" altLang="en-US" sz="1000" dirty="0" smtClean="0"/>
              <a:t>の</a:t>
            </a:r>
            <a:r>
              <a:rPr lang="en-US" altLang="ja-JP" sz="1000" dirty="0" smtClean="0"/>
              <a:t>cold</a:t>
            </a:r>
            <a:r>
              <a:rPr kumimoji="1" lang="ja-JP" altLang="en-US" sz="1000" dirty="0" smtClean="0"/>
              <a:t> </a:t>
            </a:r>
            <a:r>
              <a:rPr lang="en-US" altLang="ja-JP" sz="1000" dirty="0" smtClean="0"/>
              <a:t>PB</a:t>
            </a:r>
            <a:r>
              <a:rPr kumimoji="1" lang="en-US" altLang="ja-JP" sz="1000" dirty="0" smtClean="0"/>
              <a:t>S</a:t>
            </a:r>
            <a:r>
              <a:rPr kumimoji="1" lang="ja-JP" altLang="en-US" sz="1000" dirty="0" smtClean="0"/>
              <a:t>が入った</a:t>
            </a:r>
            <a:r>
              <a:rPr kumimoji="1" lang="en-US" altLang="ja-JP" sz="1000" dirty="0" smtClean="0"/>
              <a:t>wash tray</a:t>
            </a:r>
            <a:r>
              <a:rPr lang="ja-JP" altLang="en-US" sz="1000" dirty="0" smtClean="0"/>
              <a:t>を</a:t>
            </a:r>
            <a:r>
              <a:rPr lang="en-US" altLang="ja-JP" sz="1000" dirty="0"/>
              <a:t>4</a:t>
            </a:r>
            <a:r>
              <a:rPr lang="ja-JP" altLang="en-US" sz="1000" dirty="0" smtClean="0"/>
              <a:t>枚用意する</a:t>
            </a:r>
            <a:endParaRPr lang="en-US" altLang="ja-JP" sz="1000" dirty="0" smtClean="0"/>
          </a:p>
        </p:txBody>
      </p:sp>
      <p:grpSp>
        <p:nvGrpSpPr>
          <p:cNvPr id="293" name="グループ化 292"/>
          <p:cNvGrpSpPr>
            <a:grpSpLocks noChangeAspect="1"/>
          </p:cNvGrpSpPr>
          <p:nvPr/>
        </p:nvGrpSpPr>
        <p:grpSpPr>
          <a:xfrm>
            <a:off x="2427424" y="7985836"/>
            <a:ext cx="494166" cy="258223"/>
            <a:chOff x="923021" y="1832845"/>
            <a:chExt cx="1155161" cy="684000"/>
          </a:xfrm>
        </p:grpSpPr>
        <p:sp>
          <p:nvSpPr>
            <p:cNvPr id="294" name="正方形/長方形 293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bg1"/>
                  </a:solidFill>
                </a:rPr>
                <a:t>1</a:t>
              </a:r>
              <a:r>
                <a:rPr kumimoji="1" lang="ja-JP" altLang="en-US" sz="1100" dirty="0" smtClean="0">
                  <a:solidFill>
                    <a:schemeClr val="bg1"/>
                  </a:solidFill>
                </a:rPr>
                <a:t>～</a:t>
              </a:r>
              <a:r>
                <a:rPr kumimoji="1" lang="en-US" altLang="ja-JP" sz="1100" dirty="0" smtClean="0">
                  <a:solidFill>
                    <a:schemeClr val="bg1"/>
                  </a:solidFill>
                </a:rPr>
                <a:t>4</a:t>
              </a:r>
              <a:endParaRPr kumimoji="1" lang="ja-JP" altLang="en-US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295" name="直線コネクタ 294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6" name="直線コネクタ 295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7" name="直線コネクタ 296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8" name="下カーブ矢印 297"/>
          <p:cNvSpPr/>
          <p:nvPr/>
        </p:nvSpPr>
        <p:spPr>
          <a:xfrm>
            <a:off x="1818294" y="7762175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299" name="グループ化 298"/>
          <p:cNvGrpSpPr>
            <a:grpSpLocks noChangeAspect="1"/>
          </p:cNvGrpSpPr>
          <p:nvPr/>
        </p:nvGrpSpPr>
        <p:grpSpPr>
          <a:xfrm>
            <a:off x="840649" y="8831052"/>
            <a:ext cx="812432" cy="221882"/>
            <a:chOff x="2394219" y="5802145"/>
            <a:chExt cx="1665169" cy="454771"/>
          </a:xfrm>
        </p:grpSpPr>
        <p:sp>
          <p:nvSpPr>
            <p:cNvPr id="300" name="フリーフォーム 299"/>
            <p:cNvSpPr>
              <a:spLocks/>
            </p:cNvSpPr>
            <p:nvPr/>
          </p:nvSpPr>
          <p:spPr>
            <a:xfrm>
              <a:off x="2394219" y="6184916"/>
              <a:ext cx="1665169" cy="72000"/>
            </a:xfrm>
            <a:custGeom>
              <a:avLst/>
              <a:gdLst>
                <a:gd name="connsiteX0" fmla="*/ 0 w 5825458"/>
                <a:gd name="connsiteY0" fmla="*/ 733930 h 786527"/>
                <a:gd name="connsiteX1" fmla="*/ 721895 w 5825458"/>
                <a:gd name="connsiteY1" fmla="*/ 4 h 786527"/>
                <a:gd name="connsiteX2" fmla="*/ 1443790 w 5825458"/>
                <a:gd name="connsiteY2" fmla="*/ 721899 h 786527"/>
                <a:gd name="connsiteX3" fmla="*/ 2165684 w 5825458"/>
                <a:gd name="connsiteY3" fmla="*/ 4 h 786527"/>
                <a:gd name="connsiteX4" fmla="*/ 2887579 w 5825458"/>
                <a:gd name="connsiteY4" fmla="*/ 709867 h 786527"/>
                <a:gd name="connsiteX5" fmla="*/ 3597442 w 5825458"/>
                <a:gd name="connsiteY5" fmla="*/ 4 h 786527"/>
                <a:gd name="connsiteX6" fmla="*/ 4343400 w 5825458"/>
                <a:gd name="connsiteY6" fmla="*/ 709867 h 786527"/>
                <a:gd name="connsiteX7" fmla="*/ 5065295 w 5825458"/>
                <a:gd name="connsiteY7" fmla="*/ 4 h 786527"/>
                <a:gd name="connsiteX8" fmla="*/ 5751095 w 5825458"/>
                <a:gd name="connsiteY8" fmla="*/ 709867 h 786527"/>
                <a:gd name="connsiteX9" fmla="*/ 5775158 w 5825458"/>
                <a:gd name="connsiteY9" fmla="*/ 733930 h 786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25458" h="786527">
                  <a:moveTo>
                    <a:pt x="0" y="733930"/>
                  </a:moveTo>
                  <a:cubicBezTo>
                    <a:pt x="240631" y="367969"/>
                    <a:pt x="481263" y="2009"/>
                    <a:pt x="721895" y="4"/>
                  </a:cubicBezTo>
                  <a:cubicBezTo>
                    <a:pt x="962527" y="-2001"/>
                    <a:pt x="1203159" y="721899"/>
                    <a:pt x="1443790" y="721899"/>
                  </a:cubicBezTo>
                  <a:cubicBezTo>
                    <a:pt x="1684421" y="721899"/>
                    <a:pt x="1925053" y="2009"/>
                    <a:pt x="2165684" y="4"/>
                  </a:cubicBezTo>
                  <a:cubicBezTo>
                    <a:pt x="2406315" y="-2001"/>
                    <a:pt x="2648953" y="709867"/>
                    <a:pt x="2887579" y="709867"/>
                  </a:cubicBezTo>
                  <a:cubicBezTo>
                    <a:pt x="3126205" y="709867"/>
                    <a:pt x="3354805" y="4"/>
                    <a:pt x="3597442" y="4"/>
                  </a:cubicBezTo>
                  <a:cubicBezTo>
                    <a:pt x="3840079" y="4"/>
                    <a:pt x="4098758" y="709867"/>
                    <a:pt x="4343400" y="709867"/>
                  </a:cubicBezTo>
                  <a:cubicBezTo>
                    <a:pt x="4588042" y="709867"/>
                    <a:pt x="4830679" y="4"/>
                    <a:pt x="5065295" y="4"/>
                  </a:cubicBezTo>
                  <a:cubicBezTo>
                    <a:pt x="5299911" y="4"/>
                    <a:pt x="5632785" y="587546"/>
                    <a:pt x="5751095" y="709867"/>
                  </a:cubicBezTo>
                  <a:cubicBezTo>
                    <a:pt x="5869405" y="832188"/>
                    <a:pt x="5822281" y="783059"/>
                    <a:pt x="5775158" y="733930"/>
                  </a:cubicBezTo>
                </a:path>
              </a:pathLst>
            </a:cu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1" name="グループ化 300"/>
            <p:cNvGrpSpPr>
              <a:grpSpLocks noChangeAspect="1"/>
            </p:cNvGrpSpPr>
            <p:nvPr/>
          </p:nvGrpSpPr>
          <p:grpSpPr bwMode="gray">
            <a:xfrm>
              <a:off x="2973363" y="5802145"/>
              <a:ext cx="506880" cy="363128"/>
              <a:chOff x="923021" y="1832845"/>
              <a:chExt cx="1155161" cy="684000"/>
            </a:xfrm>
          </p:grpSpPr>
          <p:sp>
            <p:nvSpPr>
              <p:cNvPr id="302" name="正方形/長方形 301"/>
              <p:cNvSpPr/>
              <p:nvPr/>
            </p:nvSpPr>
            <p:spPr bwMode="gray">
              <a:xfrm>
                <a:off x="934821" y="2122755"/>
                <a:ext cx="1143361" cy="3849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03" name="直線コネクタ 302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4" name="直線コネクタ 303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5" name="直線コネクタ 304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06" name="下カーブ矢印 305"/>
          <p:cNvSpPr/>
          <p:nvPr/>
        </p:nvSpPr>
        <p:spPr>
          <a:xfrm>
            <a:off x="1754570" y="8631944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307" name="グループ化 306"/>
          <p:cNvGrpSpPr>
            <a:grpSpLocks noChangeAspect="1"/>
          </p:cNvGrpSpPr>
          <p:nvPr/>
        </p:nvGrpSpPr>
        <p:grpSpPr>
          <a:xfrm>
            <a:off x="2489682" y="6379065"/>
            <a:ext cx="531168" cy="277560"/>
            <a:chOff x="3558486" y="8341532"/>
            <a:chExt cx="792000" cy="413857"/>
          </a:xfrm>
        </p:grpSpPr>
        <p:grpSp>
          <p:nvGrpSpPr>
            <p:cNvPr id="308" name="グループ化 307"/>
            <p:cNvGrpSpPr/>
            <p:nvPr/>
          </p:nvGrpSpPr>
          <p:grpSpPr bwMode="gray">
            <a:xfrm>
              <a:off x="3558486" y="8341532"/>
              <a:ext cx="792000" cy="413857"/>
              <a:chOff x="923021" y="1832845"/>
              <a:chExt cx="1155161" cy="684000"/>
            </a:xfrm>
          </p:grpSpPr>
          <p:sp>
            <p:nvSpPr>
              <p:cNvPr id="314" name="正方形/長方形 313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15" name="直線コネクタ 314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6" name="直線コネクタ 315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7" name="直線コネクタ 316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グループ化 308"/>
            <p:cNvGrpSpPr>
              <a:grpSpLocks noChangeAspect="1"/>
            </p:cNvGrpSpPr>
            <p:nvPr/>
          </p:nvGrpSpPr>
          <p:grpSpPr bwMode="gray">
            <a:xfrm>
              <a:off x="3704266" y="8351402"/>
              <a:ext cx="506880" cy="300138"/>
              <a:chOff x="923021" y="1832845"/>
              <a:chExt cx="1155161" cy="684000"/>
            </a:xfrm>
          </p:grpSpPr>
          <p:sp>
            <p:nvSpPr>
              <p:cNvPr id="310" name="正方形/長方形 309"/>
              <p:cNvSpPr/>
              <p:nvPr/>
            </p:nvSpPr>
            <p:spPr bwMode="gray">
              <a:xfrm>
                <a:off x="934821" y="2084455"/>
                <a:ext cx="1143361" cy="4232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11" name="直線コネクタ 310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2" name="直線コネクタ 311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3" name="直線コネクタ 312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9" name="テキスト ボックス 318"/>
          <p:cNvSpPr txBox="1"/>
          <p:nvPr/>
        </p:nvSpPr>
        <p:spPr>
          <a:xfrm>
            <a:off x="2863527" y="8553469"/>
            <a:ext cx="16081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100 </a:t>
            </a:r>
            <a:r>
              <a:rPr kumimoji="1" lang="en-US" altLang="ja-JP" sz="1050" dirty="0" err="1" smtClean="0"/>
              <a:t>μL</a:t>
            </a:r>
            <a:r>
              <a:rPr kumimoji="1" lang="en-US" altLang="ja-JP" sz="1050" dirty="0" smtClean="0"/>
              <a:t> extraction solution</a:t>
            </a:r>
            <a:endParaRPr kumimoji="1" lang="ja-JP" altLang="en-US" sz="1050" dirty="0"/>
          </a:p>
        </p:txBody>
      </p:sp>
      <p:sp>
        <p:nvSpPr>
          <p:cNvPr id="240" name="テキスト ボックス 239"/>
          <p:cNvSpPr txBox="1"/>
          <p:nvPr/>
        </p:nvSpPr>
        <p:spPr>
          <a:xfrm>
            <a:off x="1588173" y="4975981"/>
            <a:ext cx="2165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37</a:t>
            </a:r>
            <a:r>
              <a:rPr kumimoji="1" lang="ja-JP" altLang="en-US" sz="1000" dirty="0" smtClean="0">
                <a:cs typeface="Arial" panose="020B0604020202020204" pitchFamily="34" charset="0"/>
              </a:rPr>
              <a:t>℃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incubator</a:t>
            </a:r>
            <a:r>
              <a:rPr kumimoji="1" lang="ja-JP" altLang="en-US" sz="1000" dirty="0" smtClean="0"/>
              <a:t>へ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(15 min.  * MATE1, MATE2K</a:t>
            </a:r>
            <a:r>
              <a:rPr lang="ja-JP" altLang="en-US" sz="1000" dirty="0" smtClean="0"/>
              <a:t>は</a:t>
            </a:r>
            <a:r>
              <a:rPr lang="en-US" altLang="ja-JP" sz="1000" dirty="0" smtClean="0"/>
              <a:t>20 min)</a:t>
            </a:r>
            <a:endParaRPr kumimoji="1" lang="ja-JP" altLang="en-US" sz="1000" dirty="0"/>
          </a:p>
        </p:txBody>
      </p:sp>
      <p:grpSp>
        <p:nvGrpSpPr>
          <p:cNvPr id="322" name="グループ化 321"/>
          <p:cNvGrpSpPr>
            <a:grpSpLocks noChangeAspect="1"/>
          </p:cNvGrpSpPr>
          <p:nvPr/>
        </p:nvGrpSpPr>
        <p:grpSpPr>
          <a:xfrm>
            <a:off x="989672" y="4983704"/>
            <a:ext cx="578190" cy="302130"/>
            <a:chOff x="1188712" y="435895"/>
            <a:chExt cx="925200" cy="483458"/>
          </a:xfrm>
        </p:grpSpPr>
        <p:grpSp>
          <p:nvGrpSpPr>
            <p:cNvPr id="323" name="グループ化 322"/>
            <p:cNvGrpSpPr/>
            <p:nvPr/>
          </p:nvGrpSpPr>
          <p:grpSpPr bwMode="gray">
            <a:xfrm>
              <a:off x="1188712" y="435895"/>
              <a:ext cx="925200" cy="483458"/>
              <a:chOff x="923021" y="1832845"/>
              <a:chExt cx="1155161" cy="684000"/>
            </a:xfrm>
          </p:grpSpPr>
          <p:sp>
            <p:nvSpPr>
              <p:cNvPr id="329" name="正方形/長方形 328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30" name="直線コネクタ 329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1" name="直線コネクタ 330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2" name="直線コネクタ 331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24" name="グループ化 323"/>
            <p:cNvGrpSpPr>
              <a:grpSpLocks noChangeAspect="1"/>
            </p:cNvGrpSpPr>
            <p:nvPr/>
          </p:nvGrpSpPr>
          <p:grpSpPr>
            <a:xfrm>
              <a:off x="1342066" y="447375"/>
              <a:ext cx="592128" cy="350614"/>
              <a:chOff x="923021" y="1832845"/>
              <a:chExt cx="1155161" cy="684000"/>
            </a:xfrm>
          </p:grpSpPr>
          <p:sp>
            <p:nvSpPr>
              <p:cNvPr id="325" name="正方形/長方形 324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26" name="直線コネクタ 32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7" name="直線コネクタ 326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8" name="直線コネクタ 327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3" name="グループ化 332"/>
          <p:cNvGrpSpPr>
            <a:grpSpLocks noChangeAspect="1"/>
          </p:cNvGrpSpPr>
          <p:nvPr/>
        </p:nvGrpSpPr>
        <p:grpSpPr>
          <a:xfrm>
            <a:off x="977360" y="6361846"/>
            <a:ext cx="578190" cy="302130"/>
            <a:chOff x="1188712" y="435895"/>
            <a:chExt cx="925200" cy="483458"/>
          </a:xfrm>
        </p:grpSpPr>
        <p:grpSp>
          <p:nvGrpSpPr>
            <p:cNvPr id="334" name="グループ化 333"/>
            <p:cNvGrpSpPr/>
            <p:nvPr/>
          </p:nvGrpSpPr>
          <p:grpSpPr bwMode="gray">
            <a:xfrm>
              <a:off x="1188712" y="435895"/>
              <a:ext cx="925200" cy="483458"/>
              <a:chOff x="923021" y="1832845"/>
              <a:chExt cx="1155161" cy="684000"/>
            </a:xfrm>
          </p:grpSpPr>
          <p:sp>
            <p:nvSpPr>
              <p:cNvPr id="340" name="正方形/長方形 339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41" name="直線コネクタ 340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2" name="直線コネクタ 341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3" name="直線コネクタ 342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35" name="グループ化 334"/>
            <p:cNvGrpSpPr>
              <a:grpSpLocks noChangeAspect="1"/>
            </p:cNvGrpSpPr>
            <p:nvPr/>
          </p:nvGrpSpPr>
          <p:grpSpPr>
            <a:xfrm>
              <a:off x="1342066" y="447375"/>
              <a:ext cx="592128" cy="350614"/>
              <a:chOff x="923021" y="1832845"/>
              <a:chExt cx="1155161" cy="684000"/>
            </a:xfrm>
          </p:grpSpPr>
          <p:sp>
            <p:nvSpPr>
              <p:cNvPr id="336" name="正方形/長方形 335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37" name="直線コネクタ 336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8" name="直線コネクタ 337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9" name="直線コネクタ 338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46" name="円弧 345"/>
          <p:cNvSpPr/>
          <p:nvPr/>
        </p:nvSpPr>
        <p:spPr>
          <a:xfrm rot="10800000" flipV="1">
            <a:off x="2768734" y="6148596"/>
            <a:ext cx="580686" cy="726220"/>
          </a:xfrm>
          <a:prstGeom prst="arc">
            <a:avLst/>
          </a:prstGeom>
          <a:ln w="19050">
            <a:solidFill>
              <a:schemeClr val="accent6">
                <a:lumMod val="75000"/>
              </a:schemeClr>
            </a:solidFill>
            <a:headEnd w="med" len="lg"/>
            <a:tailEnd type="stealt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47" name="グループ化 346"/>
          <p:cNvGrpSpPr>
            <a:grpSpLocks noChangeAspect="1"/>
          </p:cNvGrpSpPr>
          <p:nvPr/>
        </p:nvGrpSpPr>
        <p:grpSpPr>
          <a:xfrm>
            <a:off x="2345616" y="8804043"/>
            <a:ext cx="531168" cy="277560"/>
            <a:chOff x="3558486" y="8341532"/>
            <a:chExt cx="792000" cy="413857"/>
          </a:xfrm>
        </p:grpSpPr>
        <p:grpSp>
          <p:nvGrpSpPr>
            <p:cNvPr id="348" name="グループ化 347"/>
            <p:cNvGrpSpPr/>
            <p:nvPr/>
          </p:nvGrpSpPr>
          <p:grpSpPr bwMode="gray">
            <a:xfrm>
              <a:off x="3558486" y="8341532"/>
              <a:ext cx="792000" cy="413857"/>
              <a:chOff x="923021" y="1832845"/>
              <a:chExt cx="1155161" cy="684000"/>
            </a:xfrm>
          </p:grpSpPr>
          <p:sp>
            <p:nvSpPr>
              <p:cNvPr id="354" name="正方形/長方形 353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55" name="直線コネクタ 354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6" name="直線コネクタ 355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7" name="直線コネクタ 356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49" name="グループ化 348"/>
            <p:cNvGrpSpPr>
              <a:grpSpLocks noChangeAspect="1"/>
            </p:cNvGrpSpPr>
            <p:nvPr/>
          </p:nvGrpSpPr>
          <p:grpSpPr bwMode="gray">
            <a:xfrm>
              <a:off x="3704266" y="8351402"/>
              <a:ext cx="506880" cy="300138"/>
              <a:chOff x="923021" y="1832845"/>
              <a:chExt cx="1155161" cy="684000"/>
            </a:xfrm>
          </p:grpSpPr>
          <p:sp>
            <p:nvSpPr>
              <p:cNvPr id="350" name="正方形/長方形 349"/>
              <p:cNvSpPr/>
              <p:nvPr/>
            </p:nvSpPr>
            <p:spPr bwMode="gray">
              <a:xfrm>
                <a:off x="934821" y="2084455"/>
                <a:ext cx="1143361" cy="4232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51" name="直線コネクタ 350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2" name="直線コネクタ 351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3" name="直線コネクタ 352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9" name="グループ化 358"/>
          <p:cNvGrpSpPr>
            <a:grpSpLocks noChangeAspect="1"/>
          </p:cNvGrpSpPr>
          <p:nvPr/>
        </p:nvGrpSpPr>
        <p:grpSpPr>
          <a:xfrm>
            <a:off x="4400046" y="6354354"/>
            <a:ext cx="607045" cy="317207"/>
            <a:chOff x="4073841" y="3760512"/>
            <a:chExt cx="792000" cy="413854"/>
          </a:xfrm>
        </p:grpSpPr>
        <p:grpSp>
          <p:nvGrpSpPr>
            <p:cNvPr id="360" name="グループ化 359"/>
            <p:cNvGrpSpPr/>
            <p:nvPr/>
          </p:nvGrpSpPr>
          <p:grpSpPr bwMode="gray">
            <a:xfrm>
              <a:off x="4073841" y="3760512"/>
              <a:ext cx="792000" cy="413854"/>
              <a:chOff x="923021" y="1832845"/>
              <a:chExt cx="1155161" cy="684000"/>
            </a:xfrm>
          </p:grpSpPr>
          <p:sp>
            <p:nvSpPr>
              <p:cNvPr id="366" name="正方形/長方形 365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67" name="直線コネクタ 366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8" name="直線コネクタ 367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9" name="直線コネクタ 368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61" name="グループ化 360"/>
            <p:cNvGrpSpPr>
              <a:grpSpLocks noChangeAspect="1"/>
            </p:cNvGrpSpPr>
            <p:nvPr/>
          </p:nvGrpSpPr>
          <p:grpSpPr>
            <a:xfrm>
              <a:off x="4205508" y="3772580"/>
              <a:ext cx="506880" cy="300135"/>
              <a:chOff x="923021" y="1832845"/>
              <a:chExt cx="1155161" cy="684000"/>
            </a:xfrm>
          </p:grpSpPr>
          <p:sp>
            <p:nvSpPr>
              <p:cNvPr id="362" name="正方形/長方形 361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63" name="直線コネクタ 362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4" name="直線コネクタ 363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5" name="直線コネクタ 364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0" name="グループ化 369"/>
          <p:cNvGrpSpPr>
            <a:grpSpLocks noChangeAspect="1"/>
          </p:cNvGrpSpPr>
          <p:nvPr/>
        </p:nvGrpSpPr>
        <p:grpSpPr>
          <a:xfrm>
            <a:off x="1101036" y="7956343"/>
            <a:ext cx="607045" cy="317207"/>
            <a:chOff x="4073841" y="3760512"/>
            <a:chExt cx="792000" cy="413854"/>
          </a:xfrm>
        </p:grpSpPr>
        <p:grpSp>
          <p:nvGrpSpPr>
            <p:cNvPr id="371" name="グループ化 370"/>
            <p:cNvGrpSpPr/>
            <p:nvPr/>
          </p:nvGrpSpPr>
          <p:grpSpPr bwMode="gray">
            <a:xfrm>
              <a:off x="4073841" y="3760512"/>
              <a:ext cx="792000" cy="413854"/>
              <a:chOff x="923021" y="1832845"/>
              <a:chExt cx="1155161" cy="684000"/>
            </a:xfrm>
          </p:grpSpPr>
          <p:sp>
            <p:nvSpPr>
              <p:cNvPr id="377" name="正方形/長方形 376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78" name="直線コネクタ 377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9" name="直線コネクタ 378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0" name="直線コネクタ 379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72" name="グループ化 371"/>
            <p:cNvGrpSpPr>
              <a:grpSpLocks noChangeAspect="1"/>
            </p:cNvGrpSpPr>
            <p:nvPr/>
          </p:nvGrpSpPr>
          <p:grpSpPr>
            <a:xfrm>
              <a:off x="4205508" y="3772580"/>
              <a:ext cx="506880" cy="300135"/>
              <a:chOff x="923021" y="1832845"/>
              <a:chExt cx="1155161" cy="684000"/>
            </a:xfrm>
          </p:grpSpPr>
          <p:sp>
            <p:nvSpPr>
              <p:cNvPr id="373" name="正方形/長方形 372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74" name="直線コネクタ 373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5" name="直線コネクタ 374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6" name="直線コネクタ 375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81" name="右矢印 380"/>
          <p:cNvSpPr/>
          <p:nvPr/>
        </p:nvSpPr>
        <p:spPr>
          <a:xfrm>
            <a:off x="1860623" y="6338595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382" name="右矢印 381"/>
          <p:cNvSpPr/>
          <p:nvPr/>
        </p:nvSpPr>
        <p:spPr>
          <a:xfrm>
            <a:off x="3929538" y="6322007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383" name="右矢印 382"/>
          <p:cNvSpPr/>
          <p:nvPr/>
        </p:nvSpPr>
        <p:spPr>
          <a:xfrm flipH="1">
            <a:off x="5172618" y="4009738"/>
            <a:ext cx="253987" cy="17925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pSp>
        <p:nvGrpSpPr>
          <p:cNvPr id="384" name="グループ化 383"/>
          <p:cNvGrpSpPr>
            <a:grpSpLocks noChangeAspect="1"/>
          </p:cNvGrpSpPr>
          <p:nvPr/>
        </p:nvGrpSpPr>
        <p:grpSpPr bwMode="gray">
          <a:xfrm>
            <a:off x="4521454" y="3968730"/>
            <a:ext cx="499997" cy="261266"/>
            <a:chOff x="923021" y="1832845"/>
            <a:chExt cx="1155161" cy="684000"/>
          </a:xfrm>
        </p:grpSpPr>
        <p:sp>
          <p:nvSpPr>
            <p:cNvPr id="385" name="正方形/長方形 384"/>
            <p:cNvSpPr/>
            <p:nvPr/>
          </p:nvSpPr>
          <p:spPr bwMode="gray"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386" name="直線コネクタ 385"/>
            <p:cNvCxnSpPr/>
            <p:nvPr/>
          </p:nvCxnSpPr>
          <p:spPr bwMode="gray"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7" name="直線コネクタ 386"/>
            <p:cNvCxnSpPr/>
            <p:nvPr/>
          </p:nvCxnSpPr>
          <p:spPr bwMode="gray"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8" name="直線コネクタ 387"/>
            <p:cNvCxnSpPr/>
            <p:nvPr/>
          </p:nvCxnSpPr>
          <p:spPr bwMode="gray"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9" name="グループ化 388"/>
          <p:cNvGrpSpPr>
            <a:grpSpLocks noChangeAspect="1"/>
          </p:cNvGrpSpPr>
          <p:nvPr/>
        </p:nvGrpSpPr>
        <p:grpSpPr>
          <a:xfrm>
            <a:off x="5580001" y="3968730"/>
            <a:ext cx="500651" cy="261608"/>
            <a:chOff x="923021" y="1832845"/>
            <a:chExt cx="1155161" cy="684000"/>
          </a:xfrm>
        </p:grpSpPr>
        <p:sp>
          <p:nvSpPr>
            <p:cNvPr id="390" name="正方形/長方形 389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391" name="直線コネクタ 390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2" name="直線コネクタ 391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3" name="直線コネクタ 392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4" name="テキスト ボックス 393"/>
          <p:cNvSpPr txBox="1"/>
          <p:nvPr/>
        </p:nvSpPr>
        <p:spPr>
          <a:xfrm>
            <a:off x="4549376" y="4299053"/>
            <a:ext cx="162897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800" dirty="0"/>
              <a:t>元</a:t>
            </a:r>
            <a:r>
              <a:rPr lang="ja-JP" altLang="en-US" sz="800" dirty="0" smtClean="0"/>
              <a:t>のトレイから</a:t>
            </a:r>
            <a:r>
              <a:rPr lang="en-US" altLang="ja-JP" sz="800" dirty="0" smtClean="0"/>
              <a:t>shipping medium</a:t>
            </a:r>
            <a:r>
              <a:rPr lang="ja-JP" altLang="en-US" sz="800" dirty="0" smtClean="0"/>
              <a:t>を</a:t>
            </a:r>
            <a:endParaRPr lang="en-US" altLang="ja-JP" sz="800" dirty="0" smtClean="0"/>
          </a:p>
          <a:p>
            <a:r>
              <a:rPr lang="ja-JP" altLang="en-US" sz="800" dirty="0" smtClean="0"/>
              <a:t>アスピレートす</a:t>
            </a:r>
            <a:r>
              <a:rPr lang="ja-JP" altLang="en-US" sz="800" dirty="0"/>
              <a:t>る</a:t>
            </a:r>
            <a:endParaRPr lang="en-US" altLang="ja-JP" sz="800" dirty="0" smtClean="0"/>
          </a:p>
        </p:txBody>
      </p:sp>
      <p:sp>
        <p:nvSpPr>
          <p:cNvPr id="395" name="円弧 394"/>
          <p:cNvSpPr/>
          <p:nvPr/>
        </p:nvSpPr>
        <p:spPr>
          <a:xfrm rot="16200000">
            <a:off x="5881776" y="3887933"/>
            <a:ext cx="608167" cy="548640"/>
          </a:xfrm>
          <a:prstGeom prst="arc">
            <a:avLst/>
          </a:prstGeom>
          <a:ln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396" name="円弧 395"/>
          <p:cNvSpPr/>
          <p:nvPr/>
        </p:nvSpPr>
        <p:spPr>
          <a:xfrm rot="16200000">
            <a:off x="968348" y="3599969"/>
            <a:ext cx="608167" cy="548640"/>
          </a:xfrm>
          <a:prstGeom prst="arc">
            <a:avLst/>
          </a:prstGeom>
          <a:ln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397" name="テキスト ボックス 396"/>
          <p:cNvSpPr txBox="1"/>
          <p:nvPr/>
        </p:nvSpPr>
        <p:spPr>
          <a:xfrm>
            <a:off x="1236173" y="3466081"/>
            <a:ext cx="78593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/>
              <a:t> </a:t>
            </a:r>
            <a:r>
              <a:rPr kumimoji="1" lang="ja-JP" altLang="en-US" sz="700" dirty="0" smtClean="0"/>
              <a:t>アスピレート</a:t>
            </a:r>
            <a:endParaRPr kumimoji="1" lang="ja-JP" altLang="en-US" sz="700" dirty="0"/>
          </a:p>
        </p:txBody>
      </p:sp>
      <p:grpSp>
        <p:nvGrpSpPr>
          <p:cNvPr id="398" name="グループ化 397"/>
          <p:cNvGrpSpPr>
            <a:grpSpLocks noChangeAspect="1"/>
          </p:cNvGrpSpPr>
          <p:nvPr/>
        </p:nvGrpSpPr>
        <p:grpSpPr>
          <a:xfrm>
            <a:off x="600259" y="3764876"/>
            <a:ext cx="563183" cy="275665"/>
            <a:chOff x="1280038" y="7115823"/>
            <a:chExt cx="925200" cy="501998"/>
          </a:xfrm>
        </p:grpSpPr>
        <p:grpSp>
          <p:nvGrpSpPr>
            <p:cNvPr id="399" name="グループ化 398"/>
            <p:cNvGrpSpPr/>
            <p:nvPr/>
          </p:nvGrpSpPr>
          <p:grpSpPr>
            <a:xfrm>
              <a:off x="1280038" y="7134363"/>
              <a:ext cx="925200" cy="483458"/>
              <a:chOff x="923021" y="1832845"/>
              <a:chExt cx="1155161" cy="684000"/>
            </a:xfrm>
          </p:grpSpPr>
          <p:sp>
            <p:nvSpPr>
              <p:cNvPr id="405" name="正方形/長方形 404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406" name="直線コネクタ 40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7" name="直線コネクタ 406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8" name="直線コネクタ 407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00" name="グループ化 399"/>
            <p:cNvGrpSpPr>
              <a:grpSpLocks noChangeAspect="1"/>
            </p:cNvGrpSpPr>
            <p:nvPr/>
          </p:nvGrpSpPr>
          <p:grpSpPr>
            <a:xfrm>
              <a:off x="1452061" y="7115823"/>
              <a:ext cx="592128" cy="350614"/>
              <a:chOff x="923021" y="1832845"/>
              <a:chExt cx="1155161" cy="684000"/>
            </a:xfrm>
          </p:grpSpPr>
          <p:sp>
            <p:nvSpPr>
              <p:cNvPr id="401" name="正方形/長方形 400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402" name="直線コネクタ 401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3" name="直線コネクタ 402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4" name="直線コネクタ 403"/>
              <p:cNvCxnSpPr/>
              <p:nvPr/>
            </p:nvCxnSpPr>
            <p:spPr>
              <a:xfrm flipH="1" flipV="1">
                <a:off x="923021" y="2511394"/>
                <a:ext cx="1152001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09" name="テキスト ボックス 408"/>
          <p:cNvSpPr txBox="1"/>
          <p:nvPr/>
        </p:nvSpPr>
        <p:spPr>
          <a:xfrm>
            <a:off x="611968" y="4110477"/>
            <a:ext cx="559769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Wash tray 3</a:t>
            </a:r>
            <a:endParaRPr kumimoji="1" lang="ja-JP" altLang="en-US" sz="600" dirty="0"/>
          </a:p>
        </p:txBody>
      </p:sp>
      <p:sp>
        <p:nvSpPr>
          <p:cNvPr id="410" name="下カーブ矢印 409"/>
          <p:cNvSpPr/>
          <p:nvPr/>
        </p:nvSpPr>
        <p:spPr>
          <a:xfrm>
            <a:off x="1531417" y="3689612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411" name="グループ化 410"/>
          <p:cNvGrpSpPr/>
          <p:nvPr/>
        </p:nvGrpSpPr>
        <p:grpSpPr>
          <a:xfrm>
            <a:off x="1907834" y="3920139"/>
            <a:ext cx="812432" cy="221882"/>
            <a:chOff x="1907834" y="3833051"/>
            <a:chExt cx="812432" cy="221882"/>
          </a:xfrm>
        </p:grpSpPr>
        <p:sp>
          <p:nvSpPr>
            <p:cNvPr id="412" name="フリーフォーム 411"/>
            <p:cNvSpPr>
              <a:spLocks/>
            </p:cNvSpPr>
            <p:nvPr/>
          </p:nvSpPr>
          <p:spPr>
            <a:xfrm>
              <a:off x="1907834" y="4019804"/>
              <a:ext cx="812432" cy="35129"/>
            </a:xfrm>
            <a:custGeom>
              <a:avLst/>
              <a:gdLst>
                <a:gd name="connsiteX0" fmla="*/ 0 w 5825458"/>
                <a:gd name="connsiteY0" fmla="*/ 733930 h 786527"/>
                <a:gd name="connsiteX1" fmla="*/ 721895 w 5825458"/>
                <a:gd name="connsiteY1" fmla="*/ 4 h 786527"/>
                <a:gd name="connsiteX2" fmla="*/ 1443790 w 5825458"/>
                <a:gd name="connsiteY2" fmla="*/ 721899 h 786527"/>
                <a:gd name="connsiteX3" fmla="*/ 2165684 w 5825458"/>
                <a:gd name="connsiteY3" fmla="*/ 4 h 786527"/>
                <a:gd name="connsiteX4" fmla="*/ 2887579 w 5825458"/>
                <a:gd name="connsiteY4" fmla="*/ 709867 h 786527"/>
                <a:gd name="connsiteX5" fmla="*/ 3597442 w 5825458"/>
                <a:gd name="connsiteY5" fmla="*/ 4 h 786527"/>
                <a:gd name="connsiteX6" fmla="*/ 4343400 w 5825458"/>
                <a:gd name="connsiteY6" fmla="*/ 709867 h 786527"/>
                <a:gd name="connsiteX7" fmla="*/ 5065295 w 5825458"/>
                <a:gd name="connsiteY7" fmla="*/ 4 h 786527"/>
                <a:gd name="connsiteX8" fmla="*/ 5751095 w 5825458"/>
                <a:gd name="connsiteY8" fmla="*/ 709867 h 786527"/>
                <a:gd name="connsiteX9" fmla="*/ 5775158 w 5825458"/>
                <a:gd name="connsiteY9" fmla="*/ 733930 h 786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25458" h="786527">
                  <a:moveTo>
                    <a:pt x="0" y="733930"/>
                  </a:moveTo>
                  <a:cubicBezTo>
                    <a:pt x="240631" y="367969"/>
                    <a:pt x="481263" y="2009"/>
                    <a:pt x="721895" y="4"/>
                  </a:cubicBezTo>
                  <a:cubicBezTo>
                    <a:pt x="962527" y="-2001"/>
                    <a:pt x="1203159" y="721899"/>
                    <a:pt x="1443790" y="721899"/>
                  </a:cubicBezTo>
                  <a:cubicBezTo>
                    <a:pt x="1684421" y="721899"/>
                    <a:pt x="1925053" y="2009"/>
                    <a:pt x="2165684" y="4"/>
                  </a:cubicBezTo>
                  <a:cubicBezTo>
                    <a:pt x="2406315" y="-2001"/>
                    <a:pt x="2648953" y="709867"/>
                    <a:pt x="2887579" y="709867"/>
                  </a:cubicBezTo>
                  <a:cubicBezTo>
                    <a:pt x="3126205" y="709867"/>
                    <a:pt x="3354805" y="4"/>
                    <a:pt x="3597442" y="4"/>
                  </a:cubicBezTo>
                  <a:cubicBezTo>
                    <a:pt x="3840079" y="4"/>
                    <a:pt x="4098758" y="709867"/>
                    <a:pt x="4343400" y="709867"/>
                  </a:cubicBezTo>
                  <a:cubicBezTo>
                    <a:pt x="4588042" y="709867"/>
                    <a:pt x="4830679" y="4"/>
                    <a:pt x="5065295" y="4"/>
                  </a:cubicBezTo>
                  <a:cubicBezTo>
                    <a:pt x="5299911" y="4"/>
                    <a:pt x="5632785" y="587546"/>
                    <a:pt x="5751095" y="709867"/>
                  </a:cubicBezTo>
                  <a:cubicBezTo>
                    <a:pt x="5869405" y="832188"/>
                    <a:pt x="5822281" y="783059"/>
                    <a:pt x="5775158" y="733930"/>
                  </a:cubicBezTo>
                </a:path>
              </a:pathLst>
            </a:cu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13" name="グループ化 412"/>
            <p:cNvGrpSpPr>
              <a:grpSpLocks noChangeAspect="1"/>
            </p:cNvGrpSpPr>
            <p:nvPr/>
          </p:nvGrpSpPr>
          <p:grpSpPr bwMode="gray">
            <a:xfrm>
              <a:off x="2190397" y="3833051"/>
              <a:ext cx="247306" cy="177170"/>
              <a:chOff x="923021" y="1832845"/>
              <a:chExt cx="1155161" cy="684000"/>
            </a:xfrm>
          </p:grpSpPr>
          <p:sp>
            <p:nvSpPr>
              <p:cNvPr id="414" name="正方形/長方形 413"/>
              <p:cNvSpPr/>
              <p:nvPr/>
            </p:nvSpPr>
            <p:spPr bwMode="gray">
              <a:xfrm>
                <a:off x="934821" y="2122755"/>
                <a:ext cx="1143361" cy="3849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15" name="直線コネクタ 414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6" name="直線コネクタ 415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7" name="直線コネクタ 416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18" name="下カーブ矢印 417"/>
          <p:cNvSpPr/>
          <p:nvPr/>
        </p:nvSpPr>
        <p:spPr>
          <a:xfrm>
            <a:off x="4020052" y="3719840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419" name="テキスト ボックス 418"/>
          <p:cNvSpPr txBox="1"/>
          <p:nvPr/>
        </p:nvSpPr>
        <p:spPr>
          <a:xfrm>
            <a:off x="286419" y="3096320"/>
            <a:ext cx="5801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③</a:t>
            </a:r>
            <a:r>
              <a:rPr lang="ja-JP" altLang="en-US" sz="1000" dirty="0" smtClean="0"/>
              <a:t>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wash buffer</a:t>
            </a:r>
            <a:r>
              <a:rPr kumimoji="1" lang="ja-JP" altLang="en-US" sz="1000" dirty="0" smtClean="0"/>
              <a:t>をアスピレートし</a:t>
            </a:r>
            <a:r>
              <a:rPr lang="en-US" altLang="ja-JP" sz="1000" dirty="0" smtClean="0"/>
              <a:t>insert</a:t>
            </a:r>
            <a:r>
              <a:rPr lang="ja-JP" altLang="en-US" sz="1000" dirty="0" smtClean="0"/>
              <a:t>の底部を拭いた後、</a:t>
            </a:r>
            <a:r>
              <a:rPr lang="en-US" altLang="ja-JP" sz="1000" dirty="0" smtClean="0"/>
              <a:t>150 </a:t>
            </a:r>
            <a:r>
              <a:rPr lang="en-US" altLang="ja-JP" sz="1000" dirty="0" err="1" smtClean="0"/>
              <a:t>μL</a:t>
            </a:r>
            <a:r>
              <a:rPr lang="ja-JP" altLang="en-US" sz="1000" dirty="0" smtClean="0"/>
              <a:t>の</a:t>
            </a:r>
            <a:r>
              <a:rPr lang="en-US" altLang="ja-JP" sz="1000" dirty="0" smtClean="0"/>
              <a:t>pre-incubation solution</a:t>
            </a:r>
            <a:r>
              <a:rPr lang="ja-JP" altLang="en-US" sz="1000" dirty="0" smtClean="0"/>
              <a:t>を入れて</a:t>
            </a:r>
            <a:endParaRPr lang="en-US" altLang="ja-JP" sz="1000" dirty="0" smtClean="0"/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　空のトレイへ移す</a:t>
            </a:r>
            <a:endParaRPr kumimoji="1" lang="ja-JP" altLang="en-US" sz="1000" dirty="0"/>
          </a:p>
        </p:txBody>
      </p:sp>
      <p:sp>
        <p:nvSpPr>
          <p:cNvPr id="420" name="テキスト ボックス 419"/>
          <p:cNvSpPr txBox="1"/>
          <p:nvPr/>
        </p:nvSpPr>
        <p:spPr>
          <a:xfrm>
            <a:off x="2727163" y="3538691"/>
            <a:ext cx="150554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dirty="0" smtClean="0"/>
              <a:t>150 </a:t>
            </a:r>
            <a:r>
              <a:rPr lang="en-US" altLang="ja-JP" sz="700" dirty="0" err="1" smtClean="0"/>
              <a:t>μL</a:t>
            </a:r>
            <a:r>
              <a:rPr lang="en-US" altLang="ja-JP" sz="700" dirty="0"/>
              <a:t> </a:t>
            </a:r>
            <a:r>
              <a:rPr lang="en-US" altLang="ja-JP" sz="700" dirty="0" smtClean="0"/>
              <a:t>37℃ pre-incubation solution</a:t>
            </a:r>
            <a:endParaRPr kumimoji="1" lang="ja-JP" altLang="en-US" sz="700" dirty="0"/>
          </a:p>
        </p:txBody>
      </p:sp>
      <p:grpSp>
        <p:nvGrpSpPr>
          <p:cNvPr id="421" name="グループ化 420"/>
          <p:cNvGrpSpPr>
            <a:grpSpLocks noChangeAspect="1"/>
          </p:cNvGrpSpPr>
          <p:nvPr/>
        </p:nvGrpSpPr>
        <p:grpSpPr bwMode="gray">
          <a:xfrm>
            <a:off x="3655937" y="3920139"/>
            <a:ext cx="247306" cy="177170"/>
            <a:chOff x="923021" y="1832845"/>
            <a:chExt cx="1155161" cy="684000"/>
          </a:xfrm>
        </p:grpSpPr>
        <p:sp>
          <p:nvSpPr>
            <p:cNvPr id="422" name="正方形/長方形 421"/>
            <p:cNvSpPr/>
            <p:nvPr/>
          </p:nvSpPr>
          <p:spPr bwMode="gray">
            <a:xfrm>
              <a:off x="934821" y="2122755"/>
              <a:ext cx="1143361" cy="384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23" name="直線コネクタ 422"/>
            <p:cNvCxnSpPr/>
            <p:nvPr/>
          </p:nvCxnSpPr>
          <p:spPr bwMode="gray">
            <a:xfrm>
              <a:off x="934821" y="1832845"/>
              <a:ext cx="0" cy="68400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4" name="直線コネクタ 423"/>
            <p:cNvCxnSpPr/>
            <p:nvPr/>
          </p:nvCxnSpPr>
          <p:spPr bwMode="gray">
            <a:xfrm>
              <a:off x="2078182" y="1832845"/>
              <a:ext cx="0" cy="68400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5" name="直線コネクタ 424"/>
            <p:cNvCxnSpPr/>
            <p:nvPr/>
          </p:nvCxnSpPr>
          <p:spPr bwMode="gray">
            <a:xfrm flipH="1" flipV="1">
              <a:off x="923021" y="2511395"/>
              <a:ext cx="1152000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6" name="円弧 425"/>
          <p:cNvSpPr/>
          <p:nvPr/>
        </p:nvSpPr>
        <p:spPr>
          <a:xfrm rot="10800000" flipH="1" flipV="1">
            <a:off x="3154119" y="3782064"/>
            <a:ext cx="608167" cy="548640"/>
          </a:xfrm>
          <a:prstGeom prst="arc">
            <a:avLst/>
          </a:prstGeom>
          <a:ln>
            <a:headEnd w="med" len="lg"/>
            <a:tailEnd type="stealt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427" name="右矢印 426"/>
          <p:cNvSpPr/>
          <p:nvPr/>
        </p:nvSpPr>
        <p:spPr>
          <a:xfrm>
            <a:off x="2883022" y="3915297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318" name="円弧 317"/>
          <p:cNvSpPr/>
          <p:nvPr/>
        </p:nvSpPr>
        <p:spPr>
          <a:xfrm rot="10800000" flipV="1">
            <a:off x="2631160" y="8422142"/>
            <a:ext cx="580686" cy="726220"/>
          </a:xfrm>
          <a:prstGeom prst="arc">
            <a:avLst/>
          </a:prstGeom>
          <a:ln w="19050">
            <a:solidFill>
              <a:schemeClr val="tx1"/>
            </a:solidFill>
            <a:headEnd w="med" len="lg"/>
            <a:tailEnd type="stealt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テキスト ボックス 251"/>
          <p:cNvSpPr txBox="1"/>
          <p:nvPr/>
        </p:nvSpPr>
        <p:spPr>
          <a:xfrm>
            <a:off x="-31798" y="-13274"/>
            <a:ext cx="1630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bg1">
                    <a:lumMod val="50000"/>
                  </a:schemeClr>
                </a:solidFill>
              </a:rPr>
              <a:t>Quick Manual</a:t>
            </a:r>
            <a:endParaRPr kumimoji="1" lang="ja-JP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6138953" y="8880558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>
                    <a:lumMod val="50000"/>
                  </a:schemeClr>
                </a:solidFill>
              </a:rPr>
              <a:t>2018/04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8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003767" y="15564"/>
            <a:ext cx="2650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Uptake</a:t>
            </a:r>
            <a:r>
              <a:rPr kumimoji="1" lang="ja-JP" altLang="en-US" sz="3200" dirty="0" smtClean="0"/>
              <a:t>～</a:t>
            </a:r>
            <a:r>
              <a:rPr lang="en-US" altLang="ja-JP" sz="3200" dirty="0" smtClean="0"/>
              <a:t>Basal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8104" y="576464"/>
            <a:ext cx="13869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err="1" smtClean="0"/>
              <a:t>i</a:t>
            </a:r>
            <a:r>
              <a:rPr lang="en-US" altLang="ja-JP" sz="1050" dirty="0" smtClean="0"/>
              <a:t>) </a:t>
            </a:r>
            <a:r>
              <a:rPr lang="en-US" altLang="ja-JP" sz="1050" dirty="0" err="1" smtClean="0"/>
              <a:t>Wash&amp;pre-incubate</a:t>
            </a:r>
            <a:endParaRPr kumimoji="1" lang="ja-JP" altLang="en-US" sz="1050" dirty="0"/>
          </a:p>
        </p:txBody>
      </p:sp>
      <p:grpSp>
        <p:nvGrpSpPr>
          <p:cNvPr id="253" name="グループ化 252"/>
          <p:cNvGrpSpPr/>
          <p:nvPr/>
        </p:nvGrpSpPr>
        <p:grpSpPr>
          <a:xfrm>
            <a:off x="3402779" y="1651448"/>
            <a:ext cx="879077" cy="458384"/>
            <a:chOff x="1820939" y="3854227"/>
            <a:chExt cx="1535171" cy="914400"/>
          </a:xfrm>
        </p:grpSpPr>
        <p:sp>
          <p:nvSpPr>
            <p:cNvPr id="84" name="円弧 83"/>
            <p:cNvSpPr/>
            <p:nvPr/>
          </p:nvSpPr>
          <p:spPr>
            <a:xfrm rot="16200000">
              <a:off x="2441710" y="3854227"/>
              <a:ext cx="914400" cy="914400"/>
            </a:xfrm>
            <a:prstGeom prst="arc">
              <a:avLst/>
            </a:prstGeom>
            <a:ln>
              <a:solidFill>
                <a:srgbClr val="FF0000"/>
              </a:solidFill>
              <a:headEnd w="med" len="lg"/>
              <a:tailEnd type="stealt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grpSp>
          <p:nvGrpSpPr>
            <p:cNvPr id="83" name="グループ化 82"/>
            <p:cNvGrpSpPr>
              <a:grpSpLocks noChangeAspect="1"/>
            </p:cNvGrpSpPr>
            <p:nvPr/>
          </p:nvGrpSpPr>
          <p:grpSpPr>
            <a:xfrm>
              <a:off x="1820939" y="4102131"/>
              <a:ext cx="925200" cy="501583"/>
              <a:chOff x="4955344" y="1685517"/>
              <a:chExt cx="1155161" cy="626253"/>
            </a:xfrm>
          </p:grpSpPr>
          <p:grpSp>
            <p:nvGrpSpPr>
              <p:cNvPr id="71" name="グループ化 70"/>
              <p:cNvGrpSpPr/>
              <p:nvPr/>
            </p:nvGrpSpPr>
            <p:grpSpPr>
              <a:xfrm>
                <a:off x="4955344" y="1708147"/>
                <a:ext cx="1155161" cy="603623"/>
                <a:chOff x="923021" y="1832845"/>
                <a:chExt cx="1155161" cy="684000"/>
              </a:xfrm>
            </p:grpSpPr>
            <p:sp>
              <p:nvSpPr>
                <p:cNvPr id="77" name="正方形/長方形 76"/>
                <p:cNvSpPr/>
                <p:nvPr/>
              </p:nvSpPr>
              <p:spPr>
                <a:xfrm>
                  <a:off x="934821" y="2092036"/>
                  <a:ext cx="1143361" cy="415637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/>
                </a:p>
              </p:txBody>
            </p:sp>
            <p:cxnSp>
              <p:nvCxnSpPr>
                <p:cNvPr id="78" name="直線コネクタ 77"/>
                <p:cNvCxnSpPr/>
                <p:nvPr/>
              </p:nvCxnSpPr>
              <p:spPr>
                <a:xfrm>
                  <a:off x="934821" y="1832845"/>
                  <a:ext cx="0" cy="6840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直線コネクタ 78"/>
                <p:cNvCxnSpPr/>
                <p:nvPr/>
              </p:nvCxnSpPr>
              <p:spPr>
                <a:xfrm>
                  <a:off x="2078182" y="1832845"/>
                  <a:ext cx="0" cy="6840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直線コネクタ 79"/>
                <p:cNvCxnSpPr/>
                <p:nvPr/>
              </p:nvCxnSpPr>
              <p:spPr>
                <a:xfrm flipH="1" flipV="1">
                  <a:off x="923021" y="2511395"/>
                  <a:ext cx="11520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グループ化 71"/>
              <p:cNvGrpSpPr>
                <a:grpSpLocks noChangeAspect="1"/>
              </p:cNvGrpSpPr>
              <p:nvPr/>
            </p:nvGrpSpPr>
            <p:grpSpPr>
              <a:xfrm>
                <a:off x="5161692" y="1685517"/>
                <a:ext cx="739303" cy="437760"/>
                <a:chOff x="923021" y="1832845"/>
                <a:chExt cx="1155161" cy="684000"/>
              </a:xfrm>
            </p:grpSpPr>
            <p:sp>
              <p:nvSpPr>
                <p:cNvPr id="73" name="正方形/長方形 72"/>
                <p:cNvSpPr/>
                <p:nvPr/>
              </p:nvSpPr>
              <p:spPr>
                <a:xfrm>
                  <a:off x="934821" y="2223498"/>
                  <a:ext cx="1143361" cy="28417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/>
                </a:p>
              </p:txBody>
            </p:sp>
            <p:cxnSp>
              <p:nvCxnSpPr>
                <p:cNvPr id="74" name="直線コネクタ 73"/>
                <p:cNvCxnSpPr/>
                <p:nvPr/>
              </p:nvCxnSpPr>
              <p:spPr>
                <a:xfrm>
                  <a:off x="934821" y="1832845"/>
                  <a:ext cx="0" cy="68400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線コネクタ 74"/>
                <p:cNvCxnSpPr/>
                <p:nvPr/>
              </p:nvCxnSpPr>
              <p:spPr>
                <a:xfrm>
                  <a:off x="2078182" y="1832845"/>
                  <a:ext cx="0" cy="68400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直線コネクタ 75"/>
                <p:cNvCxnSpPr/>
                <p:nvPr/>
              </p:nvCxnSpPr>
              <p:spPr>
                <a:xfrm flipH="1" flipV="1">
                  <a:off x="923021" y="2511395"/>
                  <a:ext cx="1152000" cy="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51" name="グループ化 250"/>
          <p:cNvGrpSpPr/>
          <p:nvPr/>
        </p:nvGrpSpPr>
        <p:grpSpPr>
          <a:xfrm>
            <a:off x="4952423" y="1477360"/>
            <a:ext cx="1540806" cy="1003834"/>
            <a:chOff x="4453812" y="2338177"/>
            <a:chExt cx="2316660" cy="1673063"/>
          </a:xfrm>
        </p:grpSpPr>
        <p:grpSp>
          <p:nvGrpSpPr>
            <p:cNvPr id="44" name="グループ化 43"/>
            <p:cNvGrpSpPr>
              <a:grpSpLocks noChangeAspect="1"/>
            </p:cNvGrpSpPr>
            <p:nvPr/>
          </p:nvGrpSpPr>
          <p:grpSpPr>
            <a:xfrm>
              <a:off x="5231017" y="2880588"/>
              <a:ext cx="792000" cy="413855"/>
              <a:chOff x="923021" y="1832845"/>
              <a:chExt cx="1155161" cy="684000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46" name="直線コネクタ 4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グループ化 48"/>
            <p:cNvGrpSpPr>
              <a:grpSpLocks noChangeAspect="1"/>
            </p:cNvGrpSpPr>
            <p:nvPr/>
          </p:nvGrpSpPr>
          <p:grpSpPr>
            <a:xfrm>
              <a:off x="5231017" y="3597385"/>
              <a:ext cx="792000" cy="413855"/>
              <a:chOff x="923021" y="1832845"/>
              <a:chExt cx="1155161" cy="684000"/>
            </a:xfrm>
          </p:grpSpPr>
          <p:sp>
            <p:nvSpPr>
              <p:cNvPr id="50" name="正方形/長方形 49"/>
              <p:cNvSpPr/>
              <p:nvPr/>
            </p:nvSpPr>
            <p:spPr>
              <a:xfrm>
                <a:off x="934821" y="2092036"/>
                <a:ext cx="1143361" cy="41563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3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51" name="直線コネクタ 50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3" name="テキスト ボックス 112"/>
            <p:cNvSpPr txBox="1"/>
            <p:nvPr/>
          </p:nvSpPr>
          <p:spPr>
            <a:xfrm>
              <a:off x="4453812" y="2338177"/>
              <a:ext cx="2316660" cy="410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wash tray</a:t>
              </a:r>
              <a:r>
                <a:rPr lang="en-US" altLang="ja-JP" sz="1000" dirty="0" smtClean="0"/>
                <a:t>2</a:t>
              </a:r>
              <a:r>
                <a:rPr lang="ja-JP" altLang="en-US" sz="1000" dirty="0" smtClean="0"/>
                <a:t>～</a:t>
              </a:r>
              <a:r>
                <a:rPr lang="en-US" altLang="ja-JP" sz="1000" dirty="0" smtClean="0"/>
                <a:t>3</a:t>
              </a:r>
              <a:r>
                <a:rPr lang="ja-JP" altLang="en-US" sz="1000" dirty="0"/>
                <a:t>で</a:t>
              </a:r>
              <a:r>
                <a:rPr lang="ja-JP" altLang="en-US" sz="1000" dirty="0" smtClean="0"/>
                <a:t>繰り返す</a:t>
              </a:r>
              <a:endParaRPr kumimoji="1" lang="ja-JP" altLang="en-US" sz="1000" dirty="0"/>
            </a:p>
          </p:txBody>
        </p:sp>
      </p:grpSp>
      <p:sp>
        <p:nvSpPr>
          <p:cNvPr id="140" name="右矢印 139"/>
          <p:cNvSpPr/>
          <p:nvPr/>
        </p:nvSpPr>
        <p:spPr>
          <a:xfrm flipH="1">
            <a:off x="3505394" y="3816820"/>
            <a:ext cx="253987" cy="17925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pSp>
        <p:nvGrpSpPr>
          <p:cNvPr id="22" name="グループ化 21"/>
          <p:cNvGrpSpPr>
            <a:grpSpLocks noChangeAspect="1"/>
          </p:cNvGrpSpPr>
          <p:nvPr/>
        </p:nvGrpSpPr>
        <p:grpSpPr>
          <a:xfrm>
            <a:off x="832207" y="4622905"/>
            <a:ext cx="556942" cy="272610"/>
            <a:chOff x="1339958" y="8531633"/>
            <a:chExt cx="925200" cy="501998"/>
          </a:xfrm>
        </p:grpSpPr>
        <p:sp>
          <p:nvSpPr>
            <p:cNvPr id="153" name="正方形/長方形 152"/>
            <p:cNvSpPr/>
            <p:nvPr/>
          </p:nvSpPr>
          <p:spPr>
            <a:xfrm>
              <a:off x="1349409" y="8733372"/>
              <a:ext cx="915749" cy="29377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cxnSp>
          <p:nvCxnSpPr>
            <p:cNvPr id="154" name="直線コネクタ 153"/>
            <p:cNvCxnSpPr/>
            <p:nvPr/>
          </p:nvCxnSpPr>
          <p:spPr>
            <a:xfrm>
              <a:off x="1349409" y="8550173"/>
              <a:ext cx="0" cy="48345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直線コネクタ 154"/>
            <p:cNvCxnSpPr/>
            <p:nvPr/>
          </p:nvCxnSpPr>
          <p:spPr>
            <a:xfrm>
              <a:off x="2265158" y="8550173"/>
              <a:ext cx="0" cy="48345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H="1" flipV="1">
              <a:off x="1339958" y="9029779"/>
              <a:ext cx="92266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9" name="グループ化 158"/>
            <p:cNvGrpSpPr>
              <a:grpSpLocks noChangeAspect="1"/>
            </p:cNvGrpSpPr>
            <p:nvPr/>
          </p:nvGrpSpPr>
          <p:grpSpPr>
            <a:xfrm>
              <a:off x="1511981" y="8531633"/>
              <a:ext cx="592128" cy="350614"/>
              <a:chOff x="923021" y="1832845"/>
              <a:chExt cx="1155161" cy="684000"/>
            </a:xfrm>
          </p:grpSpPr>
          <p:sp>
            <p:nvSpPr>
              <p:cNvPr id="160" name="正方形/長方形 159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161" name="直線コネクタ 160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27" name="テキスト ボックス 126"/>
          <p:cNvSpPr txBox="1"/>
          <p:nvPr/>
        </p:nvSpPr>
        <p:spPr>
          <a:xfrm>
            <a:off x="1422291" y="905244"/>
            <a:ext cx="29529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25 mL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37</a:t>
            </a:r>
            <a:r>
              <a:rPr kumimoji="1" lang="ja-JP" altLang="en-US" sz="1000" dirty="0" smtClean="0"/>
              <a:t>℃ </a:t>
            </a:r>
            <a:r>
              <a:rPr kumimoji="1" lang="en-US" altLang="ja-JP" sz="1000" dirty="0" smtClean="0"/>
              <a:t>HBSS</a:t>
            </a:r>
            <a:r>
              <a:rPr kumimoji="1" lang="ja-JP" altLang="en-US" sz="1000" dirty="0" smtClean="0"/>
              <a:t>が入った</a:t>
            </a:r>
            <a:r>
              <a:rPr kumimoji="1" lang="en-US" altLang="ja-JP" sz="1000" dirty="0" smtClean="0"/>
              <a:t>wash tray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3</a:t>
            </a:r>
            <a:r>
              <a:rPr lang="ja-JP" altLang="en-US" sz="1000" dirty="0" smtClean="0"/>
              <a:t>枚用意する</a:t>
            </a:r>
            <a:endParaRPr lang="en-US" altLang="ja-JP" sz="1000" dirty="0" smtClean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86419" y="1276490"/>
            <a:ext cx="4113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①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を</a:t>
            </a:r>
            <a:r>
              <a:rPr kumimoji="1" lang="en-US" altLang="ja-JP" sz="1000" dirty="0" smtClean="0"/>
              <a:t>wash tray</a:t>
            </a:r>
            <a:r>
              <a:rPr kumimoji="1" lang="ja-JP" altLang="en-US" sz="1000" dirty="0" smtClean="0"/>
              <a:t>に移</a:t>
            </a:r>
            <a:r>
              <a:rPr lang="ja-JP" altLang="en-US" sz="1000" dirty="0" smtClean="0"/>
              <a:t>し、</a:t>
            </a:r>
            <a:r>
              <a:rPr lang="en-US" altLang="ja-JP" sz="1000" dirty="0" smtClean="0"/>
              <a:t>insert</a:t>
            </a:r>
            <a:r>
              <a:rPr lang="ja-JP" altLang="en-US" sz="1000" dirty="0" smtClean="0"/>
              <a:t>から</a:t>
            </a:r>
            <a:r>
              <a:rPr lang="en-US" altLang="ja-JP" sz="1000" dirty="0" smtClean="0"/>
              <a:t>shipping medium</a:t>
            </a:r>
            <a:r>
              <a:rPr lang="ja-JP" altLang="en-US" sz="1000" dirty="0" smtClean="0"/>
              <a:t>をアスピレートする</a:t>
            </a:r>
            <a:endParaRPr kumimoji="1" lang="ja-JP" altLang="en-US" sz="1000" dirty="0"/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286419" y="2294271"/>
            <a:ext cx="22733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②</a:t>
            </a:r>
            <a:r>
              <a:rPr lang="ja-JP" altLang="en-US" sz="1000" dirty="0" smtClean="0"/>
              <a:t>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に</a:t>
            </a:r>
            <a:r>
              <a:rPr kumimoji="1" lang="en-US" altLang="ja-JP" sz="1000" dirty="0" smtClean="0"/>
              <a:t>150 </a:t>
            </a:r>
            <a:r>
              <a:rPr kumimoji="1" lang="en-US" altLang="ja-JP" sz="1000" dirty="0" err="1" smtClean="0"/>
              <a:t>μL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37</a:t>
            </a:r>
            <a:r>
              <a:rPr kumimoji="1" lang="ja-JP" altLang="en-US" sz="1000" dirty="0" smtClean="0"/>
              <a:t>℃ </a:t>
            </a:r>
            <a:r>
              <a:rPr kumimoji="1" lang="en-US" altLang="ja-JP" sz="1000" dirty="0" smtClean="0"/>
              <a:t>HBSS</a:t>
            </a:r>
            <a:r>
              <a:rPr kumimoji="1" lang="ja-JP" altLang="en-US" sz="1000" dirty="0" smtClean="0"/>
              <a:t>を入れる</a:t>
            </a:r>
            <a:endParaRPr kumimoji="1" lang="ja-JP" altLang="en-US" sz="10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765011" y="2476636"/>
            <a:ext cx="951762" cy="636043"/>
            <a:chOff x="1176781" y="4803759"/>
            <a:chExt cx="1620421" cy="1219956"/>
          </a:xfrm>
        </p:grpSpPr>
        <p:grpSp>
          <p:nvGrpSpPr>
            <p:cNvPr id="88" name="グループ化 87"/>
            <p:cNvGrpSpPr>
              <a:grpSpLocks noChangeAspect="1"/>
            </p:cNvGrpSpPr>
            <p:nvPr/>
          </p:nvGrpSpPr>
          <p:grpSpPr>
            <a:xfrm>
              <a:off x="1872002" y="5297405"/>
              <a:ext cx="925200" cy="483458"/>
              <a:chOff x="923021" y="1832845"/>
              <a:chExt cx="1155161" cy="684000"/>
            </a:xfrm>
          </p:grpSpPr>
          <p:sp>
            <p:nvSpPr>
              <p:cNvPr id="94" name="正方形/長方形 93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95" name="直線コネクタ 94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グループ化 11"/>
            <p:cNvGrpSpPr/>
            <p:nvPr/>
          </p:nvGrpSpPr>
          <p:grpSpPr bwMode="gray">
            <a:xfrm>
              <a:off x="2028710" y="5306169"/>
              <a:ext cx="592128" cy="350614"/>
              <a:chOff x="5725150" y="4763940"/>
              <a:chExt cx="592128" cy="350614"/>
            </a:xfrm>
          </p:grpSpPr>
          <p:sp>
            <p:nvSpPr>
              <p:cNvPr id="90" name="正方形/長方形 89"/>
              <p:cNvSpPr/>
              <p:nvPr/>
            </p:nvSpPr>
            <p:spPr bwMode="gray">
              <a:xfrm>
                <a:off x="5731199" y="4888022"/>
                <a:ext cx="586079" cy="2218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91" name="直線コネクタ 90"/>
              <p:cNvCxnSpPr/>
              <p:nvPr/>
            </p:nvCxnSpPr>
            <p:spPr bwMode="gray">
              <a:xfrm>
                <a:off x="5731199" y="4763940"/>
                <a:ext cx="0" cy="350614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 bwMode="gray">
              <a:xfrm>
                <a:off x="6317278" y="4763940"/>
                <a:ext cx="0" cy="350614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/>
              <p:nvPr/>
            </p:nvCxnSpPr>
            <p:spPr bwMode="gray">
              <a:xfrm flipH="1" flipV="1">
                <a:off x="5725150" y="5111760"/>
                <a:ext cx="590508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8" name="円弧 97"/>
            <p:cNvSpPr/>
            <p:nvPr/>
          </p:nvSpPr>
          <p:spPr>
            <a:xfrm rot="10800000" flipH="1" flipV="1">
              <a:off x="1286059" y="5109315"/>
              <a:ext cx="914400" cy="914400"/>
            </a:xfrm>
            <a:prstGeom prst="arc">
              <a:avLst/>
            </a:prstGeom>
            <a:ln>
              <a:headEnd w="med" len="lg"/>
              <a:tailEnd type="stealth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68" name="テキスト ボックス 167"/>
            <p:cNvSpPr txBox="1"/>
            <p:nvPr/>
          </p:nvSpPr>
          <p:spPr>
            <a:xfrm>
              <a:off x="1176781" y="4803759"/>
              <a:ext cx="1258589" cy="333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700" dirty="0" smtClean="0"/>
                <a:t>150 </a:t>
              </a:r>
              <a:r>
                <a:rPr lang="en-US" altLang="ja-JP" sz="700" dirty="0" err="1" smtClean="0"/>
                <a:t>μL</a:t>
              </a:r>
              <a:r>
                <a:rPr lang="en-US" altLang="ja-JP" sz="700" dirty="0" smtClean="0"/>
                <a:t> 37℃ HBSS</a:t>
              </a:r>
              <a:endParaRPr kumimoji="1" lang="ja-JP" altLang="en-US" sz="700" dirty="0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4628036" y="1441173"/>
            <a:ext cx="335938" cy="1362234"/>
            <a:chOff x="4032067" y="3364011"/>
            <a:chExt cx="505097" cy="2927942"/>
          </a:xfrm>
        </p:grpSpPr>
        <p:cxnSp>
          <p:nvCxnSpPr>
            <p:cNvPr id="28" name="直線コネクタ 27"/>
            <p:cNvCxnSpPr/>
            <p:nvPr/>
          </p:nvCxnSpPr>
          <p:spPr>
            <a:xfrm flipH="1">
              <a:off x="4530436" y="3364011"/>
              <a:ext cx="0" cy="292794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4040776" y="3364675"/>
              <a:ext cx="496388" cy="0"/>
            </a:xfrm>
            <a:prstGeom prst="line">
              <a:avLst/>
            </a:prstGeom>
            <a:ln w="19050">
              <a:head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直線コネクタ 169"/>
            <p:cNvCxnSpPr/>
            <p:nvPr/>
          </p:nvCxnSpPr>
          <p:spPr>
            <a:xfrm>
              <a:off x="4032067" y="6277385"/>
              <a:ext cx="496388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1" name="テキスト ボックス 170"/>
          <p:cNvSpPr txBox="1"/>
          <p:nvPr/>
        </p:nvSpPr>
        <p:spPr>
          <a:xfrm>
            <a:off x="286419" y="3018550"/>
            <a:ext cx="6454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③</a:t>
            </a:r>
            <a:r>
              <a:rPr lang="ja-JP" altLang="en-US" sz="1000" dirty="0" smtClean="0"/>
              <a:t>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wash buffer</a:t>
            </a:r>
            <a:r>
              <a:rPr kumimoji="1" lang="ja-JP" altLang="en-US" sz="1000" dirty="0" smtClean="0"/>
              <a:t>をアスピレートし、</a:t>
            </a:r>
            <a:r>
              <a:rPr kumimoji="1" lang="en-US" altLang="ja-JP" sz="1000" dirty="0" smtClean="0"/>
              <a:t>37</a:t>
            </a:r>
            <a:r>
              <a:rPr kumimoji="1" lang="ja-JP" altLang="en-US" sz="1000" dirty="0" smtClean="0"/>
              <a:t>℃の</a:t>
            </a:r>
            <a:r>
              <a:rPr kumimoji="1" lang="en-US" altLang="ja-JP" sz="1000" dirty="0" smtClean="0"/>
              <a:t>Pre-incubation solution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150 </a:t>
            </a:r>
            <a:r>
              <a:rPr lang="en-US" altLang="ja-JP" sz="1000" dirty="0" err="1" smtClean="0"/>
              <a:t>μL</a:t>
            </a:r>
            <a:r>
              <a:rPr kumimoji="1" lang="ja-JP" altLang="en-US" sz="1000" dirty="0" smtClean="0"/>
              <a:t>入れ、</a:t>
            </a:r>
            <a:r>
              <a:rPr lang="en-US" altLang="ja-JP" sz="1000" dirty="0" smtClean="0"/>
              <a:t>37</a:t>
            </a:r>
            <a:r>
              <a:rPr lang="ja-JP" altLang="en-US" sz="1000" dirty="0" smtClean="0"/>
              <a:t>℃の</a:t>
            </a:r>
            <a:r>
              <a:rPr lang="en-US" altLang="ja-JP" sz="1000" dirty="0" smtClean="0"/>
              <a:t>pre-incubation solution</a:t>
            </a:r>
            <a:r>
              <a:rPr lang="ja-JP" altLang="en-US" sz="1000" dirty="0" smtClean="0"/>
              <a:t>を</a:t>
            </a:r>
            <a:endParaRPr lang="en-US" altLang="ja-JP" sz="1000" dirty="0" smtClean="0"/>
          </a:p>
          <a:p>
            <a:r>
              <a:rPr lang="en-US" altLang="ja-JP" sz="1000" dirty="0"/>
              <a:t> </a:t>
            </a:r>
            <a:r>
              <a:rPr lang="en-US" altLang="ja-JP" sz="1000" dirty="0" smtClean="0"/>
              <a:t>    </a:t>
            </a:r>
            <a:r>
              <a:rPr lang="ja-JP" altLang="en-US" sz="1000" dirty="0" smtClean="0"/>
              <a:t>加えた元のプレートに移す</a:t>
            </a:r>
            <a:endParaRPr kumimoji="1" lang="ja-JP" altLang="en-US" sz="1000" dirty="0"/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286419" y="4405780"/>
            <a:ext cx="10086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④</a:t>
            </a:r>
            <a:r>
              <a:rPr lang="ja-JP" altLang="en-US" sz="1000" dirty="0" smtClean="0"/>
              <a:t> </a:t>
            </a:r>
            <a:r>
              <a:rPr lang="en-US" altLang="ja-JP" sz="1000" dirty="0" smtClean="0"/>
              <a:t>Pre-incubate</a:t>
            </a:r>
            <a:endParaRPr kumimoji="1" lang="ja-JP" altLang="en-US" sz="1000" dirty="0"/>
          </a:p>
        </p:txBody>
      </p:sp>
      <p:grpSp>
        <p:nvGrpSpPr>
          <p:cNvPr id="54" name="グループ化 53"/>
          <p:cNvGrpSpPr>
            <a:grpSpLocks noChangeAspect="1"/>
          </p:cNvGrpSpPr>
          <p:nvPr/>
        </p:nvGrpSpPr>
        <p:grpSpPr>
          <a:xfrm>
            <a:off x="2854230" y="3775812"/>
            <a:ext cx="499997" cy="261266"/>
            <a:chOff x="923021" y="1832845"/>
            <a:chExt cx="1155161" cy="684000"/>
          </a:xfrm>
        </p:grpSpPr>
        <p:sp>
          <p:nvSpPr>
            <p:cNvPr id="55" name="正方形/長方形 54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56" name="直線コネクタ 55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" name="下カーブ矢印 58"/>
          <p:cNvSpPr/>
          <p:nvPr/>
        </p:nvSpPr>
        <p:spPr>
          <a:xfrm>
            <a:off x="1678567" y="5658435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2423114" y="3626656"/>
            <a:ext cx="6479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 smtClean="0"/>
              <a:t>insert</a:t>
            </a:r>
            <a:r>
              <a:rPr kumimoji="1" lang="ja-JP" altLang="en-US" sz="700" dirty="0" smtClean="0"/>
              <a:t>を移す</a:t>
            </a:r>
            <a:endParaRPr kumimoji="1" lang="ja-JP" altLang="en-US" sz="700" dirty="0"/>
          </a:p>
        </p:txBody>
      </p:sp>
      <p:grpSp>
        <p:nvGrpSpPr>
          <p:cNvPr id="133" name="グループ化 132"/>
          <p:cNvGrpSpPr>
            <a:grpSpLocks noChangeAspect="1"/>
          </p:cNvGrpSpPr>
          <p:nvPr/>
        </p:nvGrpSpPr>
        <p:grpSpPr>
          <a:xfrm>
            <a:off x="3912777" y="3775812"/>
            <a:ext cx="500651" cy="261608"/>
            <a:chOff x="923021" y="1832845"/>
            <a:chExt cx="1155161" cy="684000"/>
          </a:xfrm>
        </p:grpSpPr>
        <p:sp>
          <p:nvSpPr>
            <p:cNvPr id="134" name="正方形/長方形 133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35" name="直線コネクタ 134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8" name="テキスト ボックス 137"/>
          <p:cNvSpPr txBox="1"/>
          <p:nvPr/>
        </p:nvSpPr>
        <p:spPr>
          <a:xfrm>
            <a:off x="4563876" y="3761396"/>
            <a:ext cx="230543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800" dirty="0"/>
              <a:t>元</a:t>
            </a:r>
            <a:r>
              <a:rPr lang="ja-JP" altLang="en-US" sz="800" dirty="0" smtClean="0"/>
              <a:t>のトレイから</a:t>
            </a:r>
            <a:r>
              <a:rPr lang="en-US" altLang="ja-JP" sz="800" dirty="0" smtClean="0"/>
              <a:t>shipping medium</a:t>
            </a:r>
            <a:r>
              <a:rPr lang="ja-JP" altLang="en-US" sz="800" dirty="0" smtClean="0"/>
              <a:t>をアスピレートし、</a:t>
            </a:r>
            <a:endParaRPr lang="en-US" altLang="ja-JP" sz="800" dirty="0" smtClean="0"/>
          </a:p>
          <a:p>
            <a:r>
              <a:rPr lang="en-US" altLang="ja-JP" sz="800" dirty="0" smtClean="0"/>
              <a:t>37</a:t>
            </a:r>
            <a:r>
              <a:rPr lang="ja-JP" altLang="en-US" sz="800" dirty="0" smtClean="0"/>
              <a:t>℃ </a:t>
            </a:r>
            <a:r>
              <a:rPr lang="en-US" altLang="ja-JP" sz="800" dirty="0" smtClean="0"/>
              <a:t>pre-incubation solution</a:t>
            </a:r>
            <a:r>
              <a:rPr lang="ja-JP" altLang="en-US" sz="800" dirty="0" smtClean="0"/>
              <a:t>を</a:t>
            </a:r>
            <a:r>
              <a:rPr lang="en-US" altLang="ja-JP" sz="800" dirty="0" smtClean="0"/>
              <a:t>25 mL</a:t>
            </a:r>
            <a:r>
              <a:rPr lang="ja-JP" altLang="en-US" sz="800" dirty="0" smtClean="0"/>
              <a:t>加える</a:t>
            </a:r>
            <a:endParaRPr kumimoji="1" lang="ja-JP" altLang="en-US" sz="800" dirty="0"/>
          </a:p>
        </p:txBody>
      </p:sp>
      <p:sp>
        <p:nvSpPr>
          <p:cNvPr id="141" name="円弧 140"/>
          <p:cNvSpPr/>
          <p:nvPr/>
        </p:nvSpPr>
        <p:spPr>
          <a:xfrm rot="16200000">
            <a:off x="4228907" y="3646001"/>
            <a:ext cx="608167" cy="548640"/>
          </a:xfrm>
          <a:prstGeom prst="arc">
            <a:avLst/>
          </a:prstGeom>
          <a:ln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405235" y="3433961"/>
            <a:ext cx="87473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dirty="0" smtClean="0"/>
              <a:t>1. </a:t>
            </a:r>
            <a:r>
              <a:rPr kumimoji="1" lang="ja-JP" altLang="en-US" sz="700" dirty="0" smtClean="0"/>
              <a:t>アスピレート</a:t>
            </a:r>
            <a:endParaRPr kumimoji="1" lang="ja-JP" altLang="en-US" sz="700" dirty="0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3336786" y="3407320"/>
            <a:ext cx="1067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dirty="0" smtClean="0"/>
              <a:t>2. 25 mL 37℃ </a:t>
            </a:r>
          </a:p>
          <a:p>
            <a:r>
              <a:rPr lang="en-US" altLang="ja-JP" sz="700" dirty="0" smtClean="0"/>
              <a:t>pre-incubation Solution </a:t>
            </a:r>
            <a:endParaRPr kumimoji="1" lang="ja-JP" altLang="en-US" sz="700" dirty="0"/>
          </a:p>
        </p:txBody>
      </p:sp>
      <p:sp>
        <p:nvSpPr>
          <p:cNvPr id="121" name="円弧 120"/>
          <p:cNvSpPr/>
          <p:nvPr/>
        </p:nvSpPr>
        <p:spPr>
          <a:xfrm rot="10800000" flipH="1" flipV="1">
            <a:off x="3533781" y="3675014"/>
            <a:ext cx="608167" cy="548640"/>
          </a:xfrm>
          <a:prstGeom prst="arc">
            <a:avLst/>
          </a:prstGeom>
          <a:ln>
            <a:headEnd w="med" len="lg"/>
            <a:tailEnd type="stealt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73" name="円弧 172"/>
          <p:cNvSpPr/>
          <p:nvPr/>
        </p:nvSpPr>
        <p:spPr>
          <a:xfrm rot="16200000">
            <a:off x="1429907" y="3635713"/>
            <a:ext cx="608167" cy="548640"/>
          </a:xfrm>
          <a:prstGeom prst="arc">
            <a:avLst/>
          </a:prstGeom>
          <a:ln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74" name="テキスト ボックス 173"/>
          <p:cNvSpPr txBox="1"/>
          <p:nvPr/>
        </p:nvSpPr>
        <p:spPr>
          <a:xfrm>
            <a:off x="1697732" y="3501825"/>
            <a:ext cx="78593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/>
              <a:t>1. </a:t>
            </a:r>
            <a:r>
              <a:rPr kumimoji="1" lang="ja-JP" altLang="en-US" sz="700" dirty="0" smtClean="0"/>
              <a:t>アスピレート</a:t>
            </a:r>
            <a:endParaRPr kumimoji="1" lang="ja-JP" altLang="en-US" sz="700" dirty="0"/>
          </a:p>
        </p:txBody>
      </p:sp>
      <p:grpSp>
        <p:nvGrpSpPr>
          <p:cNvPr id="20" name="グループ化 19"/>
          <p:cNvGrpSpPr>
            <a:grpSpLocks noChangeAspect="1"/>
          </p:cNvGrpSpPr>
          <p:nvPr/>
        </p:nvGrpSpPr>
        <p:grpSpPr>
          <a:xfrm>
            <a:off x="1061818" y="3800620"/>
            <a:ext cx="563183" cy="275665"/>
            <a:chOff x="1280038" y="7115823"/>
            <a:chExt cx="925200" cy="501998"/>
          </a:xfrm>
        </p:grpSpPr>
        <p:grpSp>
          <p:nvGrpSpPr>
            <p:cNvPr id="195" name="グループ化 194"/>
            <p:cNvGrpSpPr/>
            <p:nvPr/>
          </p:nvGrpSpPr>
          <p:grpSpPr>
            <a:xfrm>
              <a:off x="1280038" y="7134363"/>
              <a:ext cx="925200" cy="483458"/>
              <a:chOff x="923021" y="1832845"/>
              <a:chExt cx="1155161" cy="684000"/>
            </a:xfrm>
          </p:grpSpPr>
          <p:sp>
            <p:nvSpPr>
              <p:cNvPr id="201" name="正方形/長方形 200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202" name="直線コネクタ 201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3" name="直線コネクタ 202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4" name="直線コネクタ 203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グループ化 195"/>
            <p:cNvGrpSpPr>
              <a:grpSpLocks noChangeAspect="1"/>
            </p:cNvGrpSpPr>
            <p:nvPr/>
          </p:nvGrpSpPr>
          <p:grpSpPr>
            <a:xfrm>
              <a:off x="1452061" y="7115823"/>
              <a:ext cx="592128" cy="350614"/>
              <a:chOff x="923021" y="1832845"/>
              <a:chExt cx="1155161" cy="684000"/>
            </a:xfrm>
          </p:grpSpPr>
          <p:sp>
            <p:nvSpPr>
              <p:cNvPr id="197" name="正方形/長方形 196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198" name="直線コネクタ 197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9" name="直線コネクタ 198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0" name="直線コネクタ 199"/>
              <p:cNvCxnSpPr/>
              <p:nvPr/>
            </p:nvCxnSpPr>
            <p:spPr>
              <a:xfrm flipH="1" flipV="1">
                <a:off x="923021" y="2511394"/>
                <a:ext cx="1152001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05" name="テキスト ボックス 204"/>
          <p:cNvSpPr txBox="1"/>
          <p:nvPr/>
        </p:nvSpPr>
        <p:spPr>
          <a:xfrm>
            <a:off x="501332" y="3413214"/>
            <a:ext cx="1040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dirty="0" smtClean="0"/>
              <a:t>2. 150 </a:t>
            </a:r>
            <a:r>
              <a:rPr lang="en-US" altLang="ja-JP" sz="700" dirty="0" err="1" smtClean="0"/>
              <a:t>μL</a:t>
            </a:r>
            <a:r>
              <a:rPr lang="en-US" altLang="ja-JP" sz="700" dirty="0"/>
              <a:t> </a:t>
            </a:r>
            <a:r>
              <a:rPr lang="en-US" altLang="ja-JP" sz="700" dirty="0" smtClean="0"/>
              <a:t>37℃ </a:t>
            </a:r>
          </a:p>
          <a:p>
            <a:r>
              <a:rPr lang="en-US" altLang="ja-JP" sz="700" dirty="0" smtClean="0"/>
              <a:t>pre-incubation solution</a:t>
            </a:r>
            <a:endParaRPr kumimoji="1" lang="ja-JP" altLang="en-US" sz="700" dirty="0"/>
          </a:p>
        </p:txBody>
      </p:sp>
      <p:sp>
        <p:nvSpPr>
          <p:cNvPr id="206" name="円弧 205"/>
          <p:cNvSpPr/>
          <p:nvPr/>
        </p:nvSpPr>
        <p:spPr>
          <a:xfrm rot="10800000" flipH="1" flipV="1">
            <a:off x="664062" y="3665477"/>
            <a:ext cx="608167" cy="548640"/>
          </a:xfrm>
          <a:prstGeom prst="arc">
            <a:avLst/>
          </a:prstGeom>
          <a:ln>
            <a:headEnd w="med" len="lg"/>
            <a:tailEnd type="stealt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1073527" y="4146221"/>
            <a:ext cx="559769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Wash tray 3</a:t>
            </a:r>
            <a:endParaRPr kumimoji="1" lang="ja-JP" altLang="en-US" sz="600" dirty="0"/>
          </a:p>
        </p:txBody>
      </p:sp>
      <p:grpSp>
        <p:nvGrpSpPr>
          <p:cNvPr id="213" name="グループ化 212"/>
          <p:cNvGrpSpPr>
            <a:grpSpLocks noChangeAspect="1"/>
          </p:cNvGrpSpPr>
          <p:nvPr/>
        </p:nvGrpSpPr>
        <p:grpSpPr>
          <a:xfrm>
            <a:off x="926556" y="938070"/>
            <a:ext cx="316050" cy="165149"/>
            <a:chOff x="923021" y="1832845"/>
            <a:chExt cx="1155161" cy="684000"/>
          </a:xfrm>
        </p:grpSpPr>
        <p:sp>
          <p:nvSpPr>
            <p:cNvPr id="214" name="正方形/長方形 213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15" name="直線コネクタ 214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7" name="直線コネクタ 216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/>
          <p:cNvGrpSpPr/>
          <p:nvPr/>
        </p:nvGrpSpPr>
        <p:grpSpPr>
          <a:xfrm>
            <a:off x="886790" y="1510489"/>
            <a:ext cx="1637862" cy="667909"/>
            <a:chOff x="889585" y="2046067"/>
            <a:chExt cx="2462596" cy="1113176"/>
          </a:xfrm>
        </p:grpSpPr>
        <p:sp>
          <p:nvSpPr>
            <p:cNvPr id="130" name="下カーブ矢印 129"/>
            <p:cNvSpPr/>
            <p:nvPr/>
          </p:nvSpPr>
          <p:spPr>
            <a:xfrm>
              <a:off x="1735332" y="2046067"/>
              <a:ext cx="915849" cy="230531"/>
            </a:xfrm>
            <a:prstGeom prst="curved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39" name="テキスト ボックス 138"/>
            <p:cNvSpPr txBox="1"/>
            <p:nvPr/>
          </p:nvSpPr>
          <p:spPr>
            <a:xfrm>
              <a:off x="2575619" y="2832373"/>
              <a:ext cx="776562" cy="307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600" dirty="0" smtClean="0"/>
                <a:t>37</a:t>
              </a:r>
              <a:r>
                <a:rPr kumimoji="1" lang="ja-JP" altLang="en-US" sz="600" dirty="0" smtClean="0"/>
                <a:t>℃ </a:t>
              </a:r>
              <a:r>
                <a:rPr kumimoji="1" lang="en-US" altLang="ja-JP" sz="600" dirty="0" smtClean="0"/>
                <a:t>HBSS</a:t>
              </a:r>
              <a:endParaRPr kumimoji="1" lang="ja-JP" altLang="en-US" sz="600" dirty="0"/>
            </a:p>
          </p:txBody>
        </p:sp>
        <p:grpSp>
          <p:nvGrpSpPr>
            <p:cNvPr id="129" name="グループ化 128"/>
            <p:cNvGrpSpPr>
              <a:grpSpLocks noChangeAspect="1"/>
            </p:cNvGrpSpPr>
            <p:nvPr/>
          </p:nvGrpSpPr>
          <p:grpSpPr>
            <a:xfrm>
              <a:off x="2539394" y="2350414"/>
              <a:ext cx="792000" cy="413855"/>
              <a:chOff x="923021" y="1832845"/>
              <a:chExt cx="1155161" cy="684000"/>
            </a:xfrm>
          </p:grpSpPr>
          <p:sp>
            <p:nvSpPr>
              <p:cNvPr id="132" name="正方形/長方形 131"/>
              <p:cNvSpPr/>
              <p:nvPr/>
            </p:nvSpPr>
            <p:spPr>
              <a:xfrm>
                <a:off x="934821" y="2092035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46" name="直線コネクタ 14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5" name="直線コネクタ 164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グループ化 23"/>
            <p:cNvGrpSpPr/>
            <p:nvPr/>
          </p:nvGrpSpPr>
          <p:grpSpPr>
            <a:xfrm>
              <a:off x="889585" y="2336559"/>
              <a:ext cx="1094706" cy="822684"/>
              <a:chOff x="889585" y="2336559"/>
              <a:chExt cx="1094706" cy="822684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889585" y="2851468"/>
                <a:ext cx="1094706" cy="30777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00" dirty="0" smtClean="0"/>
                  <a:t>Shipping medium</a:t>
                </a:r>
                <a:endParaRPr kumimoji="1" lang="ja-JP" altLang="en-US" sz="600" dirty="0"/>
              </a:p>
            </p:txBody>
          </p:sp>
          <p:grpSp>
            <p:nvGrpSpPr>
              <p:cNvPr id="23" name="グループ化 22"/>
              <p:cNvGrpSpPr/>
              <p:nvPr/>
            </p:nvGrpSpPr>
            <p:grpSpPr>
              <a:xfrm>
                <a:off x="1083650" y="2336559"/>
                <a:ext cx="792000" cy="427710"/>
                <a:chOff x="1083650" y="2336559"/>
                <a:chExt cx="792000" cy="427710"/>
              </a:xfrm>
            </p:grpSpPr>
            <p:grpSp>
              <p:nvGrpSpPr>
                <p:cNvPr id="241" name="グループ化 240"/>
                <p:cNvGrpSpPr/>
                <p:nvPr/>
              </p:nvGrpSpPr>
              <p:grpSpPr>
                <a:xfrm>
                  <a:off x="1083650" y="2350414"/>
                  <a:ext cx="792000" cy="413855"/>
                  <a:chOff x="923021" y="1832845"/>
                  <a:chExt cx="1155161" cy="684000"/>
                </a:xfrm>
              </p:grpSpPr>
              <p:sp>
                <p:nvSpPr>
                  <p:cNvPr id="247" name="正方形/長方形 246"/>
                  <p:cNvSpPr/>
                  <p:nvPr/>
                </p:nvSpPr>
                <p:spPr>
                  <a:xfrm>
                    <a:off x="934821" y="2092036"/>
                    <a:ext cx="1143361" cy="415637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000"/>
                  </a:p>
                </p:txBody>
              </p:sp>
              <p:cxnSp>
                <p:nvCxnSpPr>
                  <p:cNvPr id="248" name="直線コネクタ 247"/>
                  <p:cNvCxnSpPr/>
                  <p:nvPr/>
                </p:nvCxnSpPr>
                <p:spPr>
                  <a:xfrm>
                    <a:off x="934821" y="1832845"/>
                    <a:ext cx="0" cy="68400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直線コネクタ 248"/>
                  <p:cNvCxnSpPr/>
                  <p:nvPr/>
                </p:nvCxnSpPr>
                <p:spPr>
                  <a:xfrm>
                    <a:off x="2078182" y="1832845"/>
                    <a:ext cx="0" cy="68400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0" name="直線コネクタ 249"/>
                  <p:cNvCxnSpPr/>
                  <p:nvPr/>
                </p:nvCxnSpPr>
                <p:spPr>
                  <a:xfrm flipH="1" flipV="1">
                    <a:off x="923021" y="2511395"/>
                    <a:ext cx="1152000" cy="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2" name="グループ化 241"/>
                <p:cNvGrpSpPr>
                  <a:grpSpLocks noChangeAspect="1"/>
                </p:cNvGrpSpPr>
                <p:nvPr/>
              </p:nvGrpSpPr>
              <p:grpSpPr>
                <a:xfrm>
                  <a:off x="1226210" y="2336559"/>
                  <a:ext cx="506880" cy="300136"/>
                  <a:chOff x="923021" y="1832845"/>
                  <a:chExt cx="1155161" cy="684000"/>
                </a:xfrm>
              </p:grpSpPr>
              <p:sp>
                <p:nvSpPr>
                  <p:cNvPr id="243" name="正方形/長方形 242"/>
                  <p:cNvSpPr/>
                  <p:nvPr/>
                </p:nvSpPr>
                <p:spPr>
                  <a:xfrm>
                    <a:off x="934821" y="2223498"/>
                    <a:ext cx="1143361" cy="284173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000"/>
                  </a:p>
                </p:txBody>
              </p:sp>
              <p:cxnSp>
                <p:nvCxnSpPr>
                  <p:cNvPr id="244" name="直線コネクタ 243"/>
                  <p:cNvCxnSpPr/>
                  <p:nvPr/>
                </p:nvCxnSpPr>
                <p:spPr>
                  <a:xfrm>
                    <a:off x="934821" y="1832845"/>
                    <a:ext cx="0" cy="68400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直線コネクタ 244"/>
                  <p:cNvCxnSpPr/>
                  <p:nvPr/>
                </p:nvCxnSpPr>
                <p:spPr>
                  <a:xfrm>
                    <a:off x="2078182" y="1832845"/>
                    <a:ext cx="0" cy="68400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直線コネクタ 245"/>
                  <p:cNvCxnSpPr/>
                  <p:nvPr/>
                </p:nvCxnSpPr>
                <p:spPr>
                  <a:xfrm flipH="1" flipV="1">
                    <a:off x="923021" y="2511395"/>
                    <a:ext cx="1152000" cy="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157" name="右矢印 156"/>
          <p:cNvSpPr/>
          <p:nvPr/>
        </p:nvSpPr>
        <p:spPr>
          <a:xfrm>
            <a:off x="2852682" y="1734467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98104" y="5217309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/>
              <a:t>ii) Assa</a:t>
            </a:r>
            <a:r>
              <a:rPr lang="en-US" altLang="ja-JP" sz="1050" dirty="0"/>
              <a:t>y</a:t>
            </a:r>
            <a:endParaRPr kumimoji="1" lang="ja-JP" altLang="en-US" sz="1050" dirty="0"/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286419" y="5437063"/>
            <a:ext cx="65004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 </a:t>
            </a:r>
            <a:r>
              <a:rPr kumimoji="1" lang="en-US" altLang="ja-JP" sz="1000" dirty="0" smtClean="0"/>
              <a:t>insert</a:t>
            </a:r>
            <a:r>
              <a:rPr lang="ja-JP" altLang="en-US" sz="1000" dirty="0" smtClean="0"/>
              <a:t>から</a:t>
            </a:r>
            <a:r>
              <a:rPr lang="en-US" altLang="ja-JP" sz="1000" dirty="0" smtClean="0"/>
              <a:t>pre-incubation solution</a:t>
            </a:r>
            <a:r>
              <a:rPr lang="ja-JP" altLang="en-US" sz="1000" dirty="0" smtClean="0"/>
              <a:t>をアスピレートし</a:t>
            </a:r>
            <a:r>
              <a:rPr lang="en-US" altLang="ja-JP" sz="1000" dirty="0" smtClean="0"/>
              <a:t>insert</a:t>
            </a:r>
            <a:r>
              <a:rPr lang="ja-JP" altLang="en-US" sz="1000" dirty="0" smtClean="0"/>
              <a:t>の底部を拭いた後、</a:t>
            </a:r>
            <a:r>
              <a:rPr lang="en-US" altLang="ja-JP" sz="1000" dirty="0" smtClean="0"/>
              <a:t>Dosing </a:t>
            </a:r>
            <a:r>
              <a:rPr lang="en-US" altLang="ja-JP" sz="1000" dirty="0"/>
              <a:t>Solution</a:t>
            </a:r>
            <a:r>
              <a:rPr lang="ja-JP" altLang="en-US" sz="1000" dirty="0"/>
              <a:t>が入った</a:t>
            </a:r>
            <a:r>
              <a:rPr lang="en-US" altLang="ja-JP" sz="1000" dirty="0"/>
              <a:t>dosing plate</a:t>
            </a:r>
            <a:r>
              <a:rPr lang="ja-JP" altLang="en-US" sz="1000" dirty="0"/>
              <a:t>へ移す</a:t>
            </a:r>
            <a:endParaRPr lang="en-US" altLang="ja-JP" sz="1000" dirty="0" smtClean="0"/>
          </a:p>
        </p:txBody>
      </p:sp>
      <p:grpSp>
        <p:nvGrpSpPr>
          <p:cNvPr id="177" name="グループ化 176"/>
          <p:cNvGrpSpPr>
            <a:grpSpLocks noChangeAspect="1"/>
          </p:cNvGrpSpPr>
          <p:nvPr/>
        </p:nvGrpSpPr>
        <p:grpSpPr>
          <a:xfrm>
            <a:off x="963270" y="5795477"/>
            <a:ext cx="556942" cy="272610"/>
            <a:chOff x="1339958" y="8531633"/>
            <a:chExt cx="925200" cy="501998"/>
          </a:xfrm>
        </p:grpSpPr>
        <p:sp>
          <p:nvSpPr>
            <p:cNvPr id="178" name="正方形/長方形 177"/>
            <p:cNvSpPr/>
            <p:nvPr/>
          </p:nvSpPr>
          <p:spPr>
            <a:xfrm>
              <a:off x="1349409" y="8733372"/>
              <a:ext cx="915749" cy="29377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cxnSp>
          <p:nvCxnSpPr>
            <p:cNvPr id="179" name="直線コネクタ 178"/>
            <p:cNvCxnSpPr/>
            <p:nvPr/>
          </p:nvCxnSpPr>
          <p:spPr>
            <a:xfrm>
              <a:off x="1349409" y="8550173"/>
              <a:ext cx="0" cy="48345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直線コネクタ 179"/>
            <p:cNvCxnSpPr/>
            <p:nvPr/>
          </p:nvCxnSpPr>
          <p:spPr>
            <a:xfrm>
              <a:off x="2265158" y="8550173"/>
              <a:ext cx="0" cy="48345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直線コネクタ 180"/>
            <p:cNvCxnSpPr/>
            <p:nvPr/>
          </p:nvCxnSpPr>
          <p:spPr>
            <a:xfrm flipH="1" flipV="1">
              <a:off x="1339958" y="9029779"/>
              <a:ext cx="92266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82" name="グループ化 181"/>
            <p:cNvGrpSpPr>
              <a:grpSpLocks noChangeAspect="1"/>
            </p:cNvGrpSpPr>
            <p:nvPr/>
          </p:nvGrpSpPr>
          <p:grpSpPr>
            <a:xfrm>
              <a:off x="1511981" y="8531633"/>
              <a:ext cx="592128" cy="350614"/>
              <a:chOff x="923021" y="1832845"/>
              <a:chExt cx="1155161" cy="684000"/>
            </a:xfrm>
          </p:grpSpPr>
          <p:sp>
            <p:nvSpPr>
              <p:cNvPr id="183" name="正方形/長方形 182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184" name="直線コネクタ 183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5" name="直線コネクタ 184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6" name="直線コネクタ 185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87" name="円弧 186"/>
          <p:cNvSpPr/>
          <p:nvPr/>
        </p:nvSpPr>
        <p:spPr>
          <a:xfrm rot="16200000">
            <a:off x="1284090" y="5651470"/>
            <a:ext cx="608167" cy="548640"/>
          </a:xfrm>
          <a:prstGeom prst="arc">
            <a:avLst/>
          </a:prstGeom>
          <a:ln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pSp>
        <p:nvGrpSpPr>
          <p:cNvPr id="224" name="グループ化 223"/>
          <p:cNvGrpSpPr>
            <a:grpSpLocks noChangeAspect="1"/>
          </p:cNvGrpSpPr>
          <p:nvPr/>
        </p:nvGrpSpPr>
        <p:grpSpPr>
          <a:xfrm>
            <a:off x="2246195" y="5806300"/>
            <a:ext cx="812432" cy="221882"/>
            <a:chOff x="2394219" y="5802145"/>
            <a:chExt cx="1665169" cy="454771"/>
          </a:xfrm>
        </p:grpSpPr>
        <p:sp>
          <p:nvSpPr>
            <p:cNvPr id="225" name="フリーフォーム 224"/>
            <p:cNvSpPr>
              <a:spLocks/>
            </p:cNvSpPr>
            <p:nvPr/>
          </p:nvSpPr>
          <p:spPr>
            <a:xfrm>
              <a:off x="2394219" y="6184916"/>
              <a:ext cx="1665169" cy="72000"/>
            </a:xfrm>
            <a:custGeom>
              <a:avLst/>
              <a:gdLst>
                <a:gd name="connsiteX0" fmla="*/ 0 w 5825458"/>
                <a:gd name="connsiteY0" fmla="*/ 733930 h 786527"/>
                <a:gd name="connsiteX1" fmla="*/ 721895 w 5825458"/>
                <a:gd name="connsiteY1" fmla="*/ 4 h 786527"/>
                <a:gd name="connsiteX2" fmla="*/ 1443790 w 5825458"/>
                <a:gd name="connsiteY2" fmla="*/ 721899 h 786527"/>
                <a:gd name="connsiteX3" fmla="*/ 2165684 w 5825458"/>
                <a:gd name="connsiteY3" fmla="*/ 4 h 786527"/>
                <a:gd name="connsiteX4" fmla="*/ 2887579 w 5825458"/>
                <a:gd name="connsiteY4" fmla="*/ 709867 h 786527"/>
                <a:gd name="connsiteX5" fmla="*/ 3597442 w 5825458"/>
                <a:gd name="connsiteY5" fmla="*/ 4 h 786527"/>
                <a:gd name="connsiteX6" fmla="*/ 4343400 w 5825458"/>
                <a:gd name="connsiteY6" fmla="*/ 709867 h 786527"/>
                <a:gd name="connsiteX7" fmla="*/ 5065295 w 5825458"/>
                <a:gd name="connsiteY7" fmla="*/ 4 h 786527"/>
                <a:gd name="connsiteX8" fmla="*/ 5751095 w 5825458"/>
                <a:gd name="connsiteY8" fmla="*/ 709867 h 786527"/>
                <a:gd name="connsiteX9" fmla="*/ 5775158 w 5825458"/>
                <a:gd name="connsiteY9" fmla="*/ 733930 h 786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25458" h="786527">
                  <a:moveTo>
                    <a:pt x="0" y="733930"/>
                  </a:moveTo>
                  <a:cubicBezTo>
                    <a:pt x="240631" y="367969"/>
                    <a:pt x="481263" y="2009"/>
                    <a:pt x="721895" y="4"/>
                  </a:cubicBezTo>
                  <a:cubicBezTo>
                    <a:pt x="962527" y="-2001"/>
                    <a:pt x="1203159" y="721899"/>
                    <a:pt x="1443790" y="721899"/>
                  </a:cubicBezTo>
                  <a:cubicBezTo>
                    <a:pt x="1684421" y="721899"/>
                    <a:pt x="1925053" y="2009"/>
                    <a:pt x="2165684" y="4"/>
                  </a:cubicBezTo>
                  <a:cubicBezTo>
                    <a:pt x="2406315" y="-2001"/>
                    <a:pt x="2648953" y="709867"/>
                    <a:pt x="2887579" y="709867"/>
                  </a:cubicBezTo>
                  <a:cubicBezTo>
                    <a:pt x="3126205" y="709867"/>
                    <a:pt x="3354805" y="4"/>
                    <a:pt x="3597442" y="4"/>
                  </a:cubicBezTo>
                  <a:cubicBezTo>
                    <a:pt x="3840079" y="4"/>
                    <a:pt x="4098758" y="709867"/>
                    <a:pt x="4343400" y="709867"/>
                  </a:cubicBezTo>
                  <a:cubicBezTo>
                    <a:pt x="4588042" y="709867"/>
                    <a:pt x="4830679" y="4"/>
                    <a:pt x="5065295" y="4"/>
                  </a:cubicBezTo>
                  <a:cubicBezTo>
                    <a:pt x="5299911" y="4"/>
                    <a:pt x="5632785" y="587546"/>
                    <a:pt x="5751095" y="709867"/>
                  </a:cubicBezTo>
                  <a:cubicBezTo>
                    <a:pt x="5869405" y="832188"/>
                    <a:pt x="5822281" y="783059"/>
                    <a:pt x="5775158" y="733930"/>
                  </a:cubicBezTo>
                </a:path>
              </a:pathLst>
            </a:cu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6" name="グループ化 225"/>
            <p:cNvGrpSpPr>
              <a:grpSpLocks noChangeAspect="1"/>
            </p:cNvGrpSpPr>
            <p:nvPr/>
          </p:nvGrpSpPr>
          <p:grpSpPr bwMode="gray">
            <a:xfrm>
              <a:off x="2973363" y="5802145"/>
              <a:ext cx="506880" cy="363128"/>
              <a:chOff x="923021" y="1832845"/>
              <a:chExt cx="1155161" cy="684000"/>
            </a:xfrm>
          </p:grpSpPr>
          <p:sp>
            <p:nvSpPr>
              <p:cNvPr id="227" name="正方形/長方形 226"/>
              <p:cNvSpPr/>
              <p:nvPr/>
            </p:nvSpPr>
            <p:spPr bwMode="gray">
              <a:xfrm>
                <a:off x="934821" y="2122755"/>
                <a:ext cx="1143361" cy="3849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8" name="直線コネクタ 227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9" name="直線コネクタ 228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0" name="直線コネクタ 229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36" name="下カーブ矢印 235"/>
          <p:cNvSpPr/>
          <p:nvPr/>
        </p:nvSpPr>
        <p:spPr>
          <a:xfrm>
            <a:off x="2454089" y="3565614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238" name="テキスト ボックス 237"/>
          <p:cNvSpPr txBox="1"/>
          <p:nvPr/>
        </p:nvSpPr>
        <p:spPr>
          <a:xfrm>
            <a:off x="3497416" y="6201782"/>
            <a:ext cx="914642" cy="1846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/>
              <a:t>300 </a:t>
            </a:r>
            <a:r>
              <a:rPr kumimoji="1" lang="en-US" altLang="ja-JP" sz="600" dirty="0" err="1" smtClean="0"/>
              <a:t>μL</a:t>
            </a:r>
            <a:r>
              <a:rPr kumimoji="1" lang="en-US" altLang="ja-JP" sz="600" dirty="0" smtClean="0"/>
              <a:t> Dosing</a:t>
            </a:r>
            <a:r>
              <a:rPr kumimoji="1" lang="ja-JP" altLang="en-US" sz="600" dirty="0" smtClean="0"/>
              <a:t> </a:t>
            </a:r>
            <a:r>
              <a:rPr kumimoji="1" lang="en-US" altLang="ja-JP" sz="600" dirty="0" smtClean="0"/>
              <a:t>Solution</a:t>
            </a:r>
            <a:endParaRPr kumimoji="1" lang="ja-JP" altLang="en-US" sz="600" dirty="0"/>
          </a:p>
        </p:txBody>
      </p:sp>
      <p:sp>
        <p:nvSpPr>
          <p:cNvPr id="239" name="テキスト ボックス 238"/>
          <p:cNvSpPr txBox="1"/>
          <p:nvPr/>
        </p:nvSpPr>
        <p:spPr>
          <a:xfrm>
            <a:off x="5793850" y="5833972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37</a:t>
            </a:r>
            <a:r>
              <a:rPr kumimoji="1" lang="ja-JP" altLang="en-US" sz="1000" dirty="0" smtClean="0">
                <a:cs typeface="Arial" panose="020B0604020202020204" pitchFamily="34" charset="0"/>
              </a:rPr>
              <a:t>℃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incubator</a:t>
            </a:r>
            <a:r>
              <a:rPr kumimoji="1" lang="ja-JP" altLang="en-US" sz="1000" dirty="0" smtClean="0"/>
              <a:t>へ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(5 min)</a:t>
            </a:r>
            <a:endParaRPr kumimoji="1" lang="ja-JP" altLang="en-US" sz="1000" dirty="0"/>
          </a:p>
        </p:txBody>
      </p:sp>
      <p:grpSp>
        <p:nvGrpSpPr>
          <p:cNvPr id="259" name="グループ化 258"/>
          <p:cNvGrpSpPr>
            <a:grpSpLocks noChangeAspect="1"/>
          </p:cNvGrpSpPr>
          <p:nvPr/>
        </p:nvGrpSpPr>
        <p:grpSpPr>
          <a:xfrm>
            <a:off x="3651191" y="5840793"/>
            <a:ext cx="519608" cy="271520"/>
            <a:chOff x="923021" y="1832845"/>
            <a:chExt cx="1155161" cy="684000"/>
          </a:xfrm>
        </p:grpSpPr>
        <p:sp>
          <p:nvSpPr>
            <p:cNvPr id="260" name="正方形/長方形 259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61" name="直線コネクタ 260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2" name="直線コネクタ 261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3" name="直線コネクタ 262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4" name="グループ化 263"/>
          <p:cNvGrpSpPr>
            <a:grpSpLocks noChangeAspect="1"/>
          </p:cNvGrpSpPr>
          <p:nvPr/>
        </p:nvGrpSpPr>
        <p:grpSpPr>
          <a:xfrm>
            <a:off x="5091044" y="5803722"/>
            <a:ext cx="649238" cy="339255"/>
            <a:chOff x="4656831" y="3206086"/>
            <a:chExt cx="792000" cy="413854"/>
          </a:xfrm>
        </p:grpSpPr>
        <p:grpSp>
          <p:nvGrpSpPr>
            <p:cNvPr id="265" name="グループ化 264"/>
            <p:cNvGrpSpPr/>
            <p:nvPr/>
          </p:nvGrpSpPr>
          <p:grpSpPr>
            <a:xfrm>
              <a:off x="4656831" y="3206086"/>
              <a:ext cx="792000" cy="413854"/>
              <a:chOff x="923021" y="1832845"/>
              <a:chExt cx="1155161" cy="684000"/>
            </a:xfrm>
          </p:grpSpPr>
          <p:sp>
            <p:nvSpPr>
              <p:cNvPr id="271" name="正方形/長方形 270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72" name="直線コネクタ 271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3" name="直線コネクタ 272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4" name="直線コネクタ 273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66" name="グループ化 265"/>
            <p:cNvGrpSpPr>
              <a:grpSpLocks noChangeAspect="1"/>
            </p:cNvGrpSpPr>
            <p:nvPr/>
          </p:nvGrpSpPr>
          <p:grpSpPr bwMode="gray">
            <a:xfrm>
              <a:off x="4798307" y="3217456"/>
              <a:ext cx="506880" cy="300135"/>
              <a:chOff x="923021" y="1832845"/>
              <a:chExt cx="1155161" cy="684000"/>
            </a:xfrm>
          </p:grpSpPr>
          <p:sp>
            <p:nvSpPr>
              <p:cNvPr id="267" name="正方形/長方形 266"/>
              <p:cNvSpPr/>
              <p:nvPr/>
            </p:nvSpPr>
            <p:spPr bwMode="gray">
              <a:xfrm>
                <a:off x="934821" y="2109061"/>
                <a:ext cx="1143361" cy="39860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68" name="直線コネクタ 267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9" name="直線コネクタ 268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0" name="直線コネクタ 269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75" name="下カーブ矢印 274"/>
          <p:cNvSpPr/>
          <p:nvPr/>
        </p:nvSpPr>
        <p:spPr>
          <a:xfrm>
            <a:off x="3082960" y="5693751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276" name="テキスト ボックス 275"/>
          <p:cNvSpPr txBox="1"/>
          <p:nvPr/>
        </p:nvSpPr>
        <p:spPr>
          <a:xfrm>
            <a:off x="98104" y="6641775"/>
            <a:ext cx="10070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/>
              <a:t>iii) </a:t>
            </a:r>
            <a:r>
              <a:rPr lang="en-US" altLang="ja-JP" sz="1050" dirty="0" err="1" smtClean="0"/>
              <a:t>Stop&amp;wash</a:t>
            </a:r>
            <a:endParaRPr kumimoji="1" lang="ja-JP" altLang="en-US" sz="1050" dirty="0"/>
          </a:p>
        </p:txBody>
      </p:sp>
      <p:sp>
        <p:nvSpPr>
          <p:cNvPr id="277" name="テキスト ボックス 276"/>
          <p:cNvSpPr txBox="1"/>
          <p:nvPr/>
        </p:nvSpPr>
        <p:spPr>
          <a:xfrm>
            <a:off x="286419" y="7314499"/>
            <a:ext cx="59843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①</a:t>
            </a:r>
            <a:r>
              <a:rPr kumimoji="1" lang="en-US" altLang="ja-JP" sz="1000" dirty="0" smtClean="0"/>
              <a:t>insert</a:t>
            </a:r>
            <a:r>
              <a:rPr lang="ja-JP" altLang="en-US" sz="1000" dirty="0" smtClean="0"/>
              <a:t>の底部を拭いた後、 </a:t>
            </a:r>
            <a:r>
              <a:rPr lang="en-US" altLang="ja-JP" sz="1000" dirty="0" err="1"/>
              <a:t>i</a:t>
            </a:r>
            <a:r>
              <a:rPr lang="en-US" altLang="ja-JP" sz="1000" dirty="0"/>
              <a:t>) </a:t>
            </a:r>
            <a:r>
              <a:rPr lang="en-US" altLang="ja-JP" sz="1000" dirty="0" err="1"/>
              <a:t>Wash&amp;Pre-incubate</a:t>
            </a:r>
            <a:r>
              <a:rPr lang="ja-JP" altLang="en-US" sz="1000" dirty="0"/>
              <a:t>の①～③の操作を行う。</a:t>
            </a:r>
            <a:r>
              <a:rPr lang="en-US" altLang="ja-JP" sz="1000" dirty="0"/>
              <a:t>* Cold PBS</a:t>
            </a:r>
            <a:r>
              <a:rPr lang="ja-JP" altLang="en-US" sz="1000" dirty="0"/>
              <a:t>を使用 </a:t>
            </a:r>
            <a:r>
              <a:rPr lang="en-US" altLang="ja-JP" sz="1000" dirty="0"/>
              <a:t>(wash tray 1</a:t>
            </a:r>
            <a:r>
              <a:rPr lang="ja-JP" altLang="en-US" sz="1000" dirty="0"/>
              <a:t>～</a:t>
            </a:r>
            <a:r>
              <a:rPr lang="en-US" altLang="ja-JP" sz="1000" dirty="0"/>
              <a:t>4</a:t>
            </a:r>
            <a:r>
              <a:rPr lang="en-US" altLang="ja-JP" sz="1000" dirty="0" smtClean="0"/>
              <a:t>)</a:t>
            </a:r>
            <a:endParaRPr lang="en-US" altLang="ja-JP" sz="1000" dirty="0"/>
          </a:p>
        </p:txBody>
      </p:sp>
      <p:sp>
        <p:nvSpPr>
          <p:cNvPr id="279" name="テキスト ボックス 278"/>
          <p:cNvSpPr txBox="1"/>
          <p:nvPr/>
        </p:nvSpPr>
        <p:spPr>
          <a:xfrm>
            <a:off x="286419" y="8149263"/>
            <a:ext cx="34131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/>
              <a:t>② </a:t>
            </a:r>
            <a:r>
              <a:rPr lang="en-US" altLang="ja-JP" sz="1050" dirty="0" smtClean="0"/>
              <a:t>wash</a:t>
            </a:r>
            <a:r>
              <a:rPr lang="ja-JP" altLang="en-US" sz="1050" dirty="0" smtClean="0"/>
              <a:t>後、</a:t>
            </a:r>
            <a:r>
              <a:rPr lang="en-US" altLang="ja-JP" sz="1050" dirty="0" smtClean="0"/>
              <a:t>insert</a:t>
            </a:r>
            <a:r>
              <a:rPr lang="ja-JP" altLang="en-US" sz="1050" dirty="0" smtClean="0"/>
              <a:t>の底部を拭き、空の</a:t>
            </a:r>
            <a:r>
              <a:rPr lang="en-US" altLang="ja-JP" sz="1050" dirty="0" smtClean="0"/>
              <a:t>bottom plate</a:t>
            </a:r>
            <a:r>
              <a:rPr lang="ja-JP" altLang="en-US" sz="1050" dirty="0" smtClean="0"/>
              <a:t>へ移す</a:t>
            </a:r>
            <a:endParaRPr lang="en-US" altLang="ja-JP" sz="1050" dirty="0" smtClean="0"/>
          </a:p>
        </p:txBody>
      </p:sp>
      <p:grpSp>
        <p:nvGrpSpPr>
          <p:cNvPr id="280" name="グループ化 279"/>
          <p:cNvGrpSpPr>
            <a:grpSpLocks noChangeAspect="1"/>
          </p:cNvGrpSpPr>
          <p:nvPr/>
        </p:nvGrpSpPr>
        <p:grpSpPr>
          <a:xfrm>
            <a:off x="927964" y="7670298"/>
            <a:ext cx="812432" cy="221882"/>
            <a:chOff x="2394219" y="5802145"/>
            <a:chExt cx="1665169" cy="454771"/>
          </a:xfrm>
        </p:grpSpPr>
        <p:sp>
          <p:nvSpPr>
            <p:cNvPr id="281" name="フリーフォーム 280"/>
            <p:cNvSpPr>
              <a:spLocks/>
            </p:cNvSpPr>
            <p:nvPr/>
          </p:nvSpPr>
          <p:spPr>
            <a:xfrm>
              <a:off x="2394219" y="6184916"/>
              <a:ext cx="1665169" cy="72000"/>
            </a:xfrm>
            <a:custGeom>
              <a:avLst/>
              <a:gdLst>
                <a:gd name="connsiteX0" fmla="*/ 0 w 5825458"/>
                <a:gd name="connsiteY0" fmla="*/ 733930 h 786527"/>
                <a:gd name="connsiteX1" fmla="*/ 721895 w 5825458"/>
                <a:gd name="connsiteY1" fmla="*/ 4 h 786527"/>
                <a:gd name="connsiteX2" fmla="*/ 1443790 w 5825458"/>
                <a:gd name="connsiteY2" fmla="*/ 721899 h 786527"/>
                <a:gd name="connsiteX3" fmla="*/ 2165684 w 5825458"/>
                <a:gd name="connsiteY3" fmla="*/ 4 h 786527"/>
                <a:gd name="connsiteX4" fmla="*/ 2887579 w 5825458"/>
                <a:gd name="connsiteY4" fmla="*/ 709867 h 786527"/>
                <a:gd name="connsiteX5" fmla="*/ 3597442 w 5825458"/>
                <a:gd name="connsiteY5" fmla="*/ 4 h 786527"/>
                <a:gd name="connsiteX6" fmla="*/ 4343400 w 5825458"/>
                <a:gd name="connsiteY6" fmla="*/ 709867 h 786527"/>
                <a:gd name="connsiteX7" fmla="*/ 5065295 w 5825458"/>
                <a:gd name="connsiteY7" fmla="*/ 4 h 786527"/>
                <a:gd name="connsiteX8" fmla="*/ 5751095 w 5825458"/>
                <a:gd name="connsiteY8" fmla="*/ 709867 h 786527"/>
                <a:gd name="connsiteX9" fmla="*/ 5775158 w 5825458"/>
                <a:gd name="connsiteY9" fmla="*/ 733930 h 786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25458" h="786527">
                  <a:moveTo>
                    <a:pt x="0" y="733930"/>
                  </a:moveTo>
                  <a:cubicBezTo>
                    <a:pt x="240631" y="367969"/>
                    <a:pt x="481263" y="2009"/>
                    <a:pt x="721895" y="4"/>
                  </a:cubicBezTo>
                  <a:cubicBezTo>
                    <a:pt x="962527" y="-2001"/>
                    <a:pt x="1203159" y="721899"/>
                    <a:pt x="1443790" y="721899"/>
                  </a:cubicBezTo>
                  <a:cubicBezTo>
                    <a:pt x="1684421" y="721899"/>
                    <a:pt x="1925053" y="2009"/>
                    <a:pt x="2165684" y="4"/>
                  </a:cubicBezTo>
                  <a:cubicBezTo>
                    <a:pt x="2406315" y="-2001"/>
                    <a:pt x="2648953" y="709867"/>
                    <a:pt x="2887579" y="709867"/>
                  </a:cubicBezTo>
                  <a:cubicBezTo>
                    <a:pt x="3126205" y="709867"/>
                    <a:pt x="3354805" y="4"/>
                    <a:pt x="3597442" y="4"/>
                  </a:cubicBezTo>
                  <a:cubicBezTo>
                    <a:pt x="3840079" y="4"/>
                    <a:pt x="4098758" y="709867"/>
                    <a:pt x="4343400" y="709867"/>
                  </a:cubicBezTo>
                  <a:cubicBezTo>
                    <a:pt x="4588042" y="709867"/>
                    <a:pt x="4830679" y="4"/>
                    <a:pt x="5065295" y="4"/>
                  </a:cubicBezTo>
                  <a:cubicBezTo>
                    <a:pt x="5299911" y="4"/>
                    <a:pt x="5632785" y="587546"/>
                    <a:pt x="5751095" y="709867"/>
                  </a:cubicBezTo>
                  <a:cubicBezTo>
                    <a:pt x="5869405" y="832188"/>
                    <a:pt x="5822281" y="783059"/>
                    <a:pt x="5775158" y="733930"/>
                  </a:cubicBezTo>
                </a:path>
              </a:pathLst>
            </a:cu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82" name="グループ化 281"/>
            <p:cNvGrpSpPr>
              <a:grpSpLocks noChangeAspect="1"/>
            </p:cNvGrpSpPr>
            <p:nvPr/>
          </p:nvGrpSpPr>
          <p:grpSpPr bwMode="gray">
            <a:xfrm>
              <a:off x="2973363" y="5802145"/>
              <a:ext cx="506880" cy="363128"/>
              <a:chOff x="923021" y="1832845"/>
              <a:chExt cx="1155161" cy="684000"/>
            </a:xfrm>
          </p:grpSpPr>
          <p:sp>
            <p:nvSpPr>
              <p:cNvPr id="283" name="正方形/長方形 282"/>
              <p:cNvSpPr/>
              <p:nvPr/>
            </p:nvSpPr>
            <p:spPr bwMode="gray">
              <a:xfrm>
                <a:off x="934821" y="2122755"/>
                <a:ext cx="1143361" cy="3849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84" name="直線コネクタ 283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5" name="直線コネクタ 284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6" name="直線コネクタ 285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7" name="グループ化 286"/>
          <p:cNvGrpSpPr>
            <a:grpSpLocks noChangeAspect="1"/>
          </p:cNvGrpSpPr>
          <p:nvPr/>
        </p:nvGrpSpPr>
        <p:grpSpPr>
          <a:xfrm>
            <a:off x="756666" y="6905934"/>
            <a:ext cx="494166" cy="258223"/>
            <a:chOff x="923021" y="1832845"/>
            <a:chExt cx="1155161" cy="684000"/>
          </a:xfrm>
        </p:grpSpPr>
        <p:sp>
          <p:nvSpPr>
            <p:cNvPr id="288" name="正方形/長方形 287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89" name="直線コネクタ 288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0" name="直線コネクタ 289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1" name="直線コネクタ 290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2" name="テキスト ボックス 291"/>
          <p:cNvSpPr txBox="1"/>
          <p:nvPr/>
        </p:nvSpPr>
        <p:spPr>
          <a:xfrm>
            <a:off x="1362876" y="6953978"/>
            <a:ext cx="29529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25 mL</a:t>
            </a:r>
            <a:r>
              <a:rPr kumimoji="1" lang="ja-JP" altLang="en-US" sz="1000" dirty="0" smtClean="0"/>
              <a:t>の</a:t>
            </a:r>
            <a:r>
              <a:rPr lang="en-US" altLang="ja-JP" sz="1000" dirty="0" smtClean="0"/>
              <a:t>cold</a:t>
            </a:r>
            <a:r>
              <a:rPr kumimoji="1" lang="ja-JP" altLang="en-US" sz="1000" dirty="0" smtClean="0"/>
              <a:t> </a:t>
            </a:r>
            <a:r>
              <a:rPr lang="en-US" altLang="ja-JP" sz="1000" dirty="0" smtClean="0"/>
              <a:t>PB</a:t>
            </a:r>
            <a:r>
              <a:rPr kumimoji="1" lang="en-US" altLang="ja-JP" sz="1000" dirty="0" smtClean="0"/>
              <a:t>S</a:t>
            </a:r>
            <a:r>
              <a:rPr kumimoji="1" lang="ja-JP" altLang="en-US" sz="1000" dirty="0" smtClean="0"/>
              <a:t>が入った</a:t>
            </a:r>
            <a:r>
              <a:rPr kumimoji="1" lang="en-US" altLang="ja-JP" sz="1000" dirty="0" smtClean="0"/>
              <a:t>wash tray</a:t>
            </a:r>
            <a:r>
              <a:rPr lang="ja-JP" altLang="en-US" sz="1000" dirty="0" smtClean="0"/>
              <a:t>を</a:t>
            </a:r>
            <a:r>
              <a:rPr lang="en-US" altLang="ja-JP" sz="1000" dirty="0"/>
              <a:t>4</a:t>
            </a:r>
            <a:r>
              <a:rPr lang="ja-JP" altLang="en-US" sz="1000" dirty="0" smtClean="0"/>
              <a:t>枚用意する</a:t>
            </a:r>
            <a:endParaRPr lang="en-US" altLang="ja-JP" sz="1000" dirty="0" smtClean="0"/>
          </a:p>
        </p:txBody>
      </p:sp>
      <p:grpSp>
        <p:nvGrpSpPr>
          <p:cNvPr id="293" name="グループ化 292"/>
          <p:cNvGrpSpPr>
            <a:grpSpLocks noChangeAspect="1"/>
          </p:cNvGrpSpPr>
          <p:nvPr/>
        </p:nvGrpSpPr>
        <p:grpSpPr>
          <a:xfrm>
            <a:off x="2427424" y="7794764"/>
            <a:ext cx="494166" cy="258223"/>
            <a:chOff x="923021" y="1832845"/>
            <a:chExt cx="1155161" cy="684000"/>
          </a:xfrm>
        </p:grpSpPr>
        <p:sp>
          <p:nvSpPr>
            <p:cNvPr id="294" name="正方形/長方形 293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bg1"/>
                  </a:solidFill>
                </a:rPr>
                <a:t>1</a:t>
              </a:r>
              <a:r>
                <a:rPr kumimoji="1" lang="ja-JP" altLang="en-US" sz="1100" dirty="0" smtClean="0">
                  <a:solidFill>
                    <a:schemeClr val="bg1"/>
                  </a:solidFill>
                </a:rPr>
                <a:t>～</a:t>
              </a:r>
              <a:r>
                <a:rPr kumimoji="1" lang="en-US" altLang="ja-JP" sz="1100" dirty="0" smtClean="0">
                  <a:solidFill>
                    <a:schemeClr val="bg1"/>
                  </a:solidFill>
                </a:rPr>
                <a:t>4</a:t>
              </a:r>
              <a:endParaRPr kumimoji="1" lang="ja-JP" altLang="en-US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295" name="直線コネクタ 294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6" name="直線コネクタ 295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7" name="直線コネクタ 296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8" name="下カーブ矢印 297"/>
          <p:cNvSpPr/>
          <p:nvPr/>
        </p:nvSpPr>
        <p:spPr>
          <a:xfrm>
            <a:off x="1818294" y="7571103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299" name="グループ化 298"/>
          <p:cNvGrpSpPr>
            <a:grpSpLocks noChangeAspect="1"/>
          </p:cNvGrpSpPr>
          <p:nvPr/>
        </p:nvGrpSpPr>
        <p:grpSpPr>
          <a:xfrm>
            <a:off x="840649" y="8639980"/>
            <a:ext cx="812432" cy="221882"/>
            <a:chOff x="2394219" y="5802145"/>
            <a:chExt cx="1665169" cy="454771"/>
          </a:xfrm>
        </p:grpSpPr>
        <p:sp>
          <p:nvSpPr>
            <p:cNvPr id="300" name="フリーフォーム 299"/>
            <p:cNvSpPr>
              <a:spLocks/>
            </p:cNvSpPr>
            <p:nvPr/>
          </p:nvSpPr>
          <p:spPr>
            <a:xfrm>
              <a:off x="2394219" y="6184916"/>
              <a:ext cx="1665169" cy="72000"/>
            </a:xfrm>
            <a:custGeom>
              <a:avLst/>
              <a:gdLst>
                <a:gd name="connsiteX0" fmla="*/ 0 w 5825458"/>
                <a:gd name="connsiteY0" fmla="*/ 733930 h 786527"/>
                <a:gd name="connsiteX1" fmla="*/ 721895 w 5825458"/>
                <a:gd name="connsiteY1" fmla="*/ 4 h 786527"/>
                <a:gd name="connsiteX2" fmla="*/ 1443790 w 5825458"/>
                <a:gd name="connsiteY2" fmla="*/ 721899 h 786527"/>
                <a:gd name="connsiteX3" fmla="*/ 2165684 w 5825458"/>
                <a:gd name="connsiteY3" fmla="*/ 4 h 786527"/>
                <a:gd name="connsiteX4" fmla="*/ 2887579 w 5825458"/>
                <a:gd name="connsiteY4" fmla="*/ 709867 h 786527"/>
                <a:gd name="connsiteX5" fmla="*/ 3597442 w 5825458"/>
                <a:gd name="connsiteY5" fmla="*/ 4 h 786527"/>
                <a:gd name="connsiteX6" fmla="*/ 4343400 w 5825458"/>
                <a:gd name="connsiteY6" fmla="*/ 709867 h 786527"/>
                <a:gd name="connsiteX7" fmla="*/ 5065295 w 5825458"/>
                <a:gd name="connsiteY7" fmla="*/ 4 h 786527"/>
                <a:gd name="connsiteX8" fmla="*/ 5751095 w 5825458"/>
                <a:gd name="connsiteY8" fmla="*/ 709867 h 786527"/>
                <a:gd name="connsiteX9" fmla="*/ 5775158 w 5825458"/>
                <a:gd name="connsiteY9" fmla="*/ 733930 h 786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25458" h="786527">
                  <a:moveTo>
                    <a:pt x="0" y="733930"/>
                  </a:moveTo>
                  <a:cubicBezTo>
                    <a:pt x="240631" y="367969"/>
                    <a:pt x="481263" y="2009"/>
                    <a:pt x="721895" y="4"/>
                  </a:cubicBezTo>
                  <a:cubicBezTo>
                    <a:pt x="962527" y="-2001"/>
                    <a:pt x="1203159" y="721899"/>
                    <a:pt x="1443790" y="721899"/>
                  </a:cubicBezTo>
                  <a:cubicBezTo>
                    <a:pt x="1684421" y="721899"/>
                    <a:pt x="1925053" y="2009"/>
                    <a:pt x="2165684" y="4"/>
                  </a:cubicBezTo>
                  <a:cubicBezTo>
                    <a:pt x="2406315" y="-2001"/>
                    <a:pt x="2648953" y="709867"/>
                    <a:pt x="2887579" y="709867"/>
                  </a:cubicBezTo>
                  <a:cubicBezTo>
                    <a:pt x="3126205" y="709867"/>
                    <a:pt x="3354805" y="4"/>
                    <a:pt x="3597442" y="4"/>
                  </a:cubicBezTo>
                  <a:cubicBezTo>
                    <a:pt x="3840079" y="4"/>
                    <a:pt x="4098758" y="709867"/>
                    <a:pt x="4343400" y="709867"/>
                  </a:cubicBezTo>
                  <a:cubicBezTo>
                    <a:pt x="4588042" y="709867"/>
                    <a:pt x="4830679" y="4"/>
                    <a:pt x="5065295" y="4"/>
                  </a:cubicBezTo>
                  <a:cubicBezTo>
                    <a:pt x="5299911" y="4"/>
                    <a:pt x="5632785" y="587546"/>
                    <a:pt x="5751095" y="709867"/>
                  </a:cubicBezTo>
                  <a:cubicBezTo>
                    <a:pt x="5869405" y="832188"/>
                    <a:pt x="5822281" y="783059"/>
                    <a:pt x="5775158" y="733930"/>
                  </a:cubicBezTo>
                </a:path>
              </a:pathLst>
            </a:cu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1" name="グループ化 300"/>
            <p:cNvGrpSpPr>
              <a:grpSpLocks noChangeAspect="1"/>
            </p:cNvGrpSpPr>
            <p:nvPr/>
          </p:nvGrpSpPr>
          <p:grpSpPr bwMode="gray">
            <a:xfrm>
              <a:off x="2973363" y="5802145"/>
              <a:ext cx="506880" cy="363128"/>
              <a:chOff x="923021" y="1832845"/>
              <a:chExt cx="1155161" cy="684000"/>
            </a:xfrm>
          </p:grpSpPr>
          <p:sp>
            <p:nvSpPr>
              <p:cNvPr id="302" name="正方形/長方形 301"/>
              <p:cNvSpPr/>
              <p:nvPr/>
            </p:nvSpPr>
            <p:spPr bwMode="gray">
              <a:xfrm>
                <a:off x="934821" y="2122755"/>
                <a:ext cx="1143361" cy="3849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03" name="直線コネクタ 302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4" name="直線コネクタ 303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5" name="直線コネクタ 304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06" name="下カーブ矢印 305"/>
          <p:cNvSpPr/>
          <p:nvPr/>
        </p:nvSpPr>
        <p:spPr>
          <a:xfrm>
            <a:off x="1754570" y="8440872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307" name="グループ化 306"/>
          <p:cNvGrpSpPr>
            <a:grpSpLocks noChangeAspect="1"/>
          </p:cNvGrpSpPr>
          <p:nvPr/>
        </p:nvGrpSpPr>
        <p:grpSpPr>
          <a:xfrm>
            <a:off x="2246195" y="8675995"/>
            <a:ext cx="531168" cy="277560"/>
            <a:chOff x="3558486" y="8341532"/>
            <a:chExt cx="792000" cy="413857"/>
          </a:xfrm>
        </p:grpSpPr>
        <p:grpSp>
          <p:nvGrpSpPr>
            <p:cNvPr id="308" name="グループ化 307"/>
            <p:cNvGrpSpPr/>
            <p:nvPr/>
          </p:nvGrpSpPr>
          <p:grpSpPr bwMode="gray">
            <a:xfrm>
              <a:off x="3558486" y="8341532"/>
              <a:ext cx="792000" cy="413857"/>
              <a:chOff x="923021" y="1832845"/>
              <a:chExt cx="1155161" cy="684000"/>
            </a:xfrm>
          </p:grpSpPr>
          <p:sp>
            <p:nvSpPr>
              <p:cNvPr id="314" name="正方形/長方形 313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15" name="直線コネクタ 314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6" name="直線コネクタ 315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7" name="直線コネクタ 316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グループ化 308"/>
            <p:cNvGrpSpPr>
              <a:grpSpLocks noChangeAspect="1"/>
            </p:cNvGrpSpPr>
            <p:nvPr/>
          </p:nvGrpSpPr>
          <p:grpSpPr bwMode="gray">
            <a:xfrm>
              <a:off x="3704266" y="8351402"/>
              <a:ext cx="506880" cy="300138"/>
              <a:chOff x="923021" y="1832845"/>
              <a:chExt cx="1155161" cy="684000"/>
            </a:xfrm>
          </p:grpSpPr>
          <p:sp>
            <p:nvSpPr>
              <p:cNvPr id="310" name="正方形/長方形 309"/>
              <p:cNvSpPr/>
              <p:nvPr/>
            </p:nvSpPr>
            <p:spPr bwMode="gray">
              <a:xfrm>
                <a:off x="934821" y="2084455"/>
                <a:ext cx="1143361" cy="4232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11" name="直線コネクタ 310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2" name="直線コネクタ 311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3" name="直線コネクタ 312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8" name="円弧 317"/>
          <p:cNvSpPr/>
          <p:nvPr/>
        </p:nvSpPr>
        <p:spPr>
          <a:xfrm rot="10800000" flipV="1">
            <a:off x="2538807" y="8479899"/>
            <a:ext cx="580686" cy="726220"/>
          </a:xfrm>
          <a:prstGeom prst="arc">
            <a:avLst/>
          </a:prstGeom>
          <a:ln w="19050">
            <a:solidFill>
              <a:schemeClr val="tx1"/>
            </a:solidFill>
            <a:headEnd w="med" len="lg"/>
            <a:tailEnd type="stealt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9" name="テキスト ボックス 318"/>
          <p:cNvSpPr txBox="1"/>
          <p:nvPr/>
        </p:nvSpPr>
        <p:spPr>
          <a:xfrm>
            <a:off x="2863527" y="8362397"/>
            <a:ext cx="16081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100 </a:t>
            </a:r>
            <a:r>
              <a:rPr kumimoji="1" lang="en-US" altLang="ja-JP" sz="1050" dirty="0" err="1" smtClean="0"/>
              <a:t>μL</a:t>
            </a:r>
            <a:r>
              <a:rPr kumimoji="1" lang="en-US" altLang="ja-JP" sz="1050" dirty="0" smtClean="0"/>
              <a:t> extraction solution</a:t>
            </a:r>
            <a:endParaRPr kumimoji="1" lang="ja-JP" altLang="en-US" sz="1050" dirty="0"/>
          </a:p>
        </p:txBody>
      </p:sp>
      <p:sp>
        <p:nvSpPr>
          <p:cNvPr id="240" name="テキスト ボックス 239"/>
          <p:cNvSpPr txBox="1"/>
          <p:nvPr/>
        </p:nvSpPr>
        <p:spPr>
          <a:xfrm>
            <a:off x="1506826" y="4622282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37</a:t>
            </a:r>
            <a:r>
              <a:rPr kumimoji="1" lang="ja-JP" altLang="en-US" sz="1000" dirty="0" smtClean="0">
                <a:cs typeface="Arial" panose="020B0604020202020204" pitchFamily="34" charset="0"/>
              </a:rPr>
              <a:t>℃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incubator</a:t>
            </a:r>
            <a:r>
              <a:rPr kumimoji="1" lang="ja-JP" altLang="en-US" sz="1000" dirty="0" smtClean="0"/>
              <a:t>へ</a:t>
            </a:r>
            <a:endParaRPr kumimoji="1" lang="en-US" altLang="ja-JP" sz="1000" dirty="0" smtClean="0"/>
          </a:p>
          <a:p>
            <a:r>
              <a:rPr lang="ja-JP" altLang="en-US" sz="1000" dirty="0" smtClean="0"/>
              <a:t>（</a:t>
            </a:r>
            <a:r>
              <a:rPr lang="en-US" altLang="ja-JP" sz="1000" dirty="0" smtClean="0"/>
              <a:t>15 min)</a:t>
            </a:r>
            <a:endParaRPr kumimoji="1" lang="ja-JP" altLang="en-US" sz="1000" dirty="0"/>
          </a:p>
        </p:txBody>
      </p:sp>
      <p:sp>
        <p:nvSpPr>
          <p:cNvPr id="252" name="右矢印 251"/>
          <p:cNvSpPr/>
          <p:nvPr/>
        </p:nvSpPr>
        <p:spPr>
          <a:xfrm>
            <a:off x="4527727" y="5876946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237" name="テキスト ボックス 236"/>
          <p:cNvSpPr txBox="1"/>
          <p:nvPr/>
        </p:nvSpPr>
        <p:spPr>
          <a:xfrm>
            <a:off x="-31798" y="-13274"/>
            <a:ext cx="1630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bg1">
                    <a:lumMod val="50000"/>
                  </a:schemeClr>
                </a:solidFill>
              </a:rPr>
              <a:t>Quick Manual</a:t>
            </a:r>
            <a:endParaRPr kumimoji="1" lang="ja-JP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6138953" y="8880558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>
                    <a:lumMod val="50000"/>
                  </a:schemeClr>
                </a:solidFill>
              </a:rPr>
              <a:t>2018/04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1447572" y="1106737"/>
            <a:ext cx="46121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dirty="0" smtClean="0">
                <a:solidFill>
                  <a:srgbClr val="FF0000"/>
                </a:solidFill>
              </a:rPr>
              <a:t>* 25 mL</a:t>
            </a:r>
            <a:r>
              <a:rPr lang="ja-JP" altLang="en-US" sz="700" dirty="0" smtClean="0">
                <a:solidFill>
                  <a:srgbClr val="FF0000"/>
                </a:solidFill>
              </a:rPr>
              <a:t>よりも多いと、この後の操作においてコンタミネーションの原因となりますのでできるだけ正確に入れてください</a:t>
            </a:r>
            <a:endParaRPr kumimoji="1" lang="ja-JP" altLang="en-US" sz="700" dirty="0">
              <a:solidFill>
                <a:srgbClr val="FF0000"/>
              </a:solidFill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3931121" y="4133198"/>
            <a:ext cx="2626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dirty="0" smtClean="0">
                <a:solidFill>
                  <a:srgbClr val="FF0000"/>
                </a:solidFill>
              </a:rPr>
              <a:t>* 25 mL</a:t>
            </a:r>
            <a:r>
              <a:rPr lang="ja-JP" altLang="en-US" sz="700" dirty="0" smtClean="0">
                <a:solidFill>
                  <a:srgbClr val="FF0000"/>
                </a:solidFill>
              </a:rPr>
              <a:t>よりも多いと、この後の操作においてコンタミネーションの原因となりますのでできるだけ正確に入れてください</a:t>
            </a:r>
            <a:endParaRPr kumimoji="1" lang="ja-JP" altLang="en-US" sz="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3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98104" y="576464"/>
            <a:ext cx="13869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err="1" smtClean="0"/>
              <a:t>i</a:t>
            </a:r>
            <a:r>
              <a:rPr lang="en-US" altLang="ja-JP" sz="1050" dirty="0" smtClean="0"/>
              <a:t>) </a:t>
            </a:r>
            <a:r>
              <a:rPr lang="en-US" altLang="ja-JP" sz="1050" dirty="0" err="1" smtClean="0"/>
              <a:t>Wash&amp;pre-incubate</a:t>
            </a:r>
            <a:endParaRPr kumimoji="1" lang="ja-JP" altLang="en-US" sz="1050" dirty="0"/>
          </a:p>
        </p:txBody>
      </p:sp>
      <p:grpSp>
        <p:nvGrpSpPr>
          <p:cNvPr id="253" name="グループ化 252"/>
          <p:cNvGrpSpPr/>
          <p:nvPr/>
        </p:nvGrpSpPr>
        <p:grpSpPr>
          <a:xfrm>
            <a:off x="3402779" y="1651448"/>
            <a:ext cx="879077" cy="458384"/>
            <a:chOff x="1820939" y="3854227"/>
            <a:chExt cx="1535171" cy="914400"/>
          </a:xfrm>
        </p:grpSpPr>
        <p:sp>
          <p:nvSpPr>
            <p:cNvPr id="84" name="円弧 83"/>
            <p:cNvSpPr/>
            <p:nvPr/>
          </p:nvSpPr>
          <p:spPr>
            <a:xfrm rot="16200000">
              <a:off x="2441710" y="3854227"/>
              <a:ext cx="914400" cy="914400"/>
            </a:xfrm>
            <a:prstGeom prst="arc">
              <a:avLst/>
            </a:prstGeom>
            <a:ln>
              <a:solidFill>
                <a:srgbClr val="FF0000"/>
              </a:solidFill>
              <a:headEnd w="med" len="lg"/>
              <a:tailEnd type="stealt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grpSp>
          <p:nvGrpSpPr>
            <p:cNvPr id="83" name="グループ化 82"/>
            <p:cNvGrpSpPr>
              <a:grpSpLocks noChangeAspect="1"/>
            </p:cNvGrpSpPr>
            <p:nvPr/>
          </p:nvGrpSpPr>
          <p:grpSpPr>
            <a:xfrm>
              <a:off x="1820939" y="4102131"/>
              <a:ext cx="925200" cy="501583"/>
              <a:chOff x="4955344" y="1685517"/>
              <a:chExt cx="1155161" cy="626253"/>
            </a:xfrm>
          </p:grpSpPr>
          <p:grpSp>
            <p:nvGrpSpPr>
              <p:cNvPr id="71" name="グループ化 70"/>
              <p:cNvGrpSpPr/>
              <p:nvPr/>
            </p:nvGrpSpPr>
            <p:grpSpPr>
              <a:xfrm>
                <a:off x="4955344" y="1708147"/>
                <a:ext cx="1155161" cy="603623"/>
                <a:chOff x="923021" y="1832845"/>
                <a:chExt cx="1155161" cy="684000"/>
              </a:xfrm>
            </p:grpSpPr>
            <p:sp>
              <p:nvSpPr>
                <p:cNvPr id="77" name="正方形/長方形 76"/>
                <p:cNvSpPr/>
                <p:nvPr/>
              </p:nvSpPr>
              <p:spPr>
                <a:xfrm>
                  <a:off x="934821" y="2092036"/>
                  <a:ext cx="1143361" cy="415637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/>
                </a:p>
              </p:txBody>
            </p:sp>
            <p:cxnSp>
              <p:nvCxnSpPr>
                <p:cNvPr id="78" name="直線コネクタ 77"/>
                <p:cNvCxnSpPr/>
                <p:nvPr/>
              </p:nvCxnSpPr>
              <p:spPr>
                <a:xfrm>
                  <a:off x="934821" y="1832845"/>
                  <a:ext cx="0" cy="6840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直線コネクタ 78"/>
                <p:cNvCxnSpPr/>
                <p:nvPr/>
              </p:nvCxnSpPr>
              <p:spPr>
                <a:xfrm>
                  <a:off x="2078182" y="1832845"/>
                  <a:ext cx="0" cy="6840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直線コネクタ 79"/>
                <p:cNvCxnSpPr/>
                <p:nvPr/>
              </p:nvCxnSpPr>
              <p:spPr>
                <a:xfrm flipH="1" flipV="1">
                  <a:off x="923021" y="2511395"/>
                  <a:ext cx="11520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グループ化 71"/>
              <p:cNvGrpSpPr>
                <a:grpSpLocks noChangeAspect="1"/>
              </p:cNvGrpSpPr>
              <p:nvPr/>
            </p:nvGrpSpPr>
            <p:grpSpPr>
              <a:xfrm>
                <a:off x="5161692" y="1685517"/>
                <a:ext cx="739303" cy="437760"/>
                <a:chOff x="923021" y="1832845"/>
                <a:chExt cx="1155161" cy="684000"/>
              </a:xfrm>
            </p:grpSpPr>
            <p:sp>
              <p:nvSpPr>
                <p:cNvPr id="73" name="正方形/長方形 72"/>
                <p:cNvSpPr/>
                <p:nvPr/>
              </p:nvSpPr>
              <p:spPr>
                <a:xfrm>
                  <a:off x="934821" y="2223498"/>
                  <a:ext cx="1143361" cy="28417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/>
                </a:p>
              </p:txBody>
            </p:sp>
            <p:cxnSp>
              <p:nvCxnSpPr>
                <p:cNvPr id="74" name="直線コネクタ 73"/>
                <p:cNvCxnSpPr/>
                <p:nvPr/>
              </p:nvCxnSpPr>
              <p:spPr>
                <a:xfrm>
                  <a:off x="934821" y="1832845"/>
                  <a:ext cx="0" cy="68400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線コネクタ 74"/>
                <p:cNvCxnSpPr/>
                <p:nvPr/>
              </p:nvCxnSpPr>
              <p:spPr>
                <a:xfrm>
                  <a:off x="2078182" y="1832845"/>
                  <a:ext cx="0" cy="68400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直線コネクタ 75"/>
                <p:cNvCxnSpPr/>
                <p:nvPr/>
              </p:nvCxnSpPr>
              <p:spPr>
                <a:xfrm flipH="1" flipV="1">
                  <a:off x="923021" y="2511395"/>
                  <a:ext cx="1152000" cy="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51" name="グループ化 250"/>
          <p:cNvGrpSpPr/>
          <p:nvPr/>
        </p:nvGrpSpPr>
        <p:grpSpPr>
          <a:xfrm>
            <a:off x="4952423" y="1477360"/>
            <a:ext cx="1540806" cy="1003834"/>
            <a:chOff x="4453812" y="2338177"/>
            <a:chExt cx="2316660" cy="1673063"/>
          </a:xfrm>
        </p:grpSpPr>
        <p:grpSp>
          <p:nvGrpSpPr>
            <p:cNvPr id="44" name="グループ化 43"/>
            <p:cNvGrpSpPr>
              <a:grpSpLocks noChangeAspect="1"/>
            </p:cNvGrpSpPr>
            <p:nvPr/>
          </p:nvGrpSpPr>
          <p:grpSpPr>
            <a:xfrm>
              <a:off x="5231017" y="2880588"/>
              <a:ext cx="792000" cy="413855"/>
              <a:chOff x="923021" y="1832845"/>
              <a:chExt cx="1155161" cy="684000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46" name="直線コネクタ 4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グループ化 48"/>
            <p:cNvGrpSpPr>
              <a:grpSpLocks noChangeAspect="1"/>
            </p:cNvGrpSpPr>
            <p:nvPr/>
          </p:nvGrpSpPr>
          <p:grpSpPr>
            <a:xfrm>
              <a:off x="5231017" y="3597385"/>
              <a:ext cx="792000" cy="413855"/>
              <a:chOff x="923021" y="1832845"/>
              <a:chExt cx="1155161" cy="684000"/>
            </a:xfrm>
          </p:grpSpPr>
          <p:sp>
            <p:nvSpPr>
              <p:cNvPr id="50" name="正方形/長方形 49"/>
              <p:cNvSpPr/>
              <p:nvPr/>
            </p:nvSpPr>
            <p:spPr>
              <a:xfrm>
                <a:off x="934821" y="2092036"/>
                <a:ext cx="1143361" cy="41563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3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51" name="直線コネクタ 50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3" name="テキスト ボックス 112"/>
            <p:cNvSpPr txBox="1"/>
            <p:nvPr/>
          </p:nvSpPr>
          <p:spPr>
            <a:xfrm>
              <a:off x="4453812" y="2338177"/>
              <a:ext cx="2316660" cy="410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wash tray</a:t>
              </a:r>
              <a:r>
                <a:rPr lang="en-US" altLang="ja-JP" sz="1000" dirty="0" smtClean="0"/>
                <a:t>2</a:t>
              </a:r>
              <a:r>
                <a:rPr lang="ja-JP" altLang="en-US" sz="1000" dirty="0" smtClean="0"/>
                <a:t>～</a:t>
              </a:r>
              <a:r>
                <a:rPr lang="en-US" altLang="ja-JP" sz="1000" dirty="0" smtClean="0"/>
                <a:t>3</a:t>
              </a:r>
              <a:r>
                <a:rPr lang="ja-JP" altLang="en-US" sz="1000" dirty="0"/>
                <a:t>で</a:t>
              </a:r>
              <a:r>
                <a:rPr lang="ja-JP" altLang="en-US" sz="1000" dirty="0" smtClean="0"/>
                <a:t>繰り返す</a:t>
              </a:r>
              <a:endParaRPr kumimoji="1" lang="ja-JP" altLang="en-US" sz="1000" dirty="0"/>
            </a:p>
          </p:txBody>
        </p:sp>
      </p:grpSp>
      <p:sp>
        <p:nvSpPr>
          <p:cNvPr id="140" name="右矢印 139"/>
          <p:cNvSpPr/>
          <p:nvPr/>
        </p:nvSpPr>
        <p:spPr>
          <a:xfrm flipH="1">
            <a:off x="3505394" y="3885060"/>
            <a:ext cx="253987" cy="17925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pSp>
        <p:nvGrpSpPr>
          <p:cNvPr id="22" name="グループ化 21"/>
          <p:cNvGrpSpPr>
            <a:grpSpLocks noChangeAspect="1"/>
          </p:cNvGrpSpPr>
          <p:nvPr/>
        </p:nvGrpSpPr>
        <p:grpSpPr>
          <a:xfrm>
            <a:off x="832207" y="4691145"/>
            <a:ext cx="556942" cy="272610"/>
            <a:chOff x="1339958" y="8531633"/>
            <a:chExt cx="925200" cy="501998"/>
          </a:xfrm>
        </p:grpSpPr>
        <p:sp>
          <p:nvSpPr>
            <p:cNvPr id="153" name="正方形/長方形 152"/>
            <p:cNvSpPr/>
            <p:nvPr/>
          </p:nvSpPr>
          <p:spPr>
            <a:xfrm>
              <a:off x="1349409" y="8733372"/>
              <a:ext cx="915749" cy="29377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cxnSp>
          <p:nvCxnSpPr>
            <p:cNvPr id="154" name="直線コネクタ 153"/>
            <p:cNvCxnSpPr/>
            <p:nvPr/>
          </p:nvCxnSpPr>
          <p:spPr>
            <a:xfrm>
              <a:off x="1349409" y="8550173"/>
              <a:ext cx="0" cy="48345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直線コネクタ 154"/>
            <p:cNvCxnSpPr/>
            <p:nvPr/>
          </p:nvCxnSpPr>
          <p:spPr>
            <a:xfrm>
              <a:off x="2265158" y="8550173"/>
              <a:ext cx="0" cy="48345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H="1" flipV="1">
              <a:off x="1339958" y="9029779"/>
              <a:ext cx="92266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9" name="グループ化 158"/>
            <p:cNvGrpSpPr>
              <a:grpSpLocks noChangeAspect="1"/>
            </p:cNvGrpSpPr>
            <p:nvPr/>
          </p:nvGrpSpPr>
          <p:grpSpPr>
            <a:xfrm>
              <a:off x="1511981" y="8531633"/>
              <a:ext cx="592128" cy="350614"/>
              <a:chOff x="923021" y="1832845"/>
              <a:chExt cx="1155161" cy="684000"/>
            </a:xfrm>
          </p:grpSpPr>
          <p:sp>
            <p:nvSpPr>
              <p:cNvPr id="160" name="正方形/長方形 159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161" name="直線コネクタ 160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27" name="テキスト ボックス 126"/>
          <p:cNvSpPr txBox="1"/>
          <p:nvPr/>
        </p:nvSpPr>
        <p:spPr>
          <a:xfrm>
            <a:off x="1422291" y="905244"/>
            <a:ext cx="29529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25 mL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37</a:t>
            </a:r>
            <a:r>
              <a:rPr kumimoji="1" lang="ja-JP" altLang="en-US" sz="1000" dirty="0" smtClean="0"/>
              <a:t>℃ </a:t>
            </a:r>
            <a:r>
              <a:rPr kumimoji="1" lang="en-US" altLang="ja-JP" sz="1000" dirty="0" smtClean="0"/>
              <a:t>HBSS</a:t>
            </a:r>
            <a:r>
              <a:rPr kumimoji="1" lang="ja-JP" altLang="en-US" sz="1000" dirty="0" smtClean="0"/>
              <a:t>が入った</a:t>
            </a:r>
            <a:r>
              <a:rPr kumimoji="1" lang="en-US" altLang="ja-JP" sz="1000" dirty="0" smtClean="0"/>
              <a:t>wash tray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3</a:t>
            </a:r>
            <a:r>
              <a:rPr lang="ja-JP" altLang="en-US" sz="1000" dirty="0" smtClean="0"/>
              <a:t>枚用意する</a:t>
            </a:r>
            <a:endParaRPr lang="en-US" altLang="ja-JP" sz="1000" dirty="0" smtClean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86419" y="1276490"/>
            <a:ext cx="4113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①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を</a:t>
            </a:r>
            <a:r>
              <a:rPr kumimoji="1" lang="en-US" altLang="ja-JP" sz="1000" dirty="0" smtClean="0"/>
              <a:t>wash tray</a:t>
            </a:r>
            <a:r>
              <a:rPr kumimoji="1" lang="ja-JP" altLang="en-US" sz="1000" dirty="0" smtClean="0"/>
              <a:t>に移</a:t>
            </a:r>
            <a:r>
              <a:rPr lang="ja-JP" altLang="en-US" sz="1000" dirty="0" smtClean="0"/>
              <a:t>し、</a:t>
            </a:r>
            <a:r>
              <a:rPr lang="en-US" altLang="ja-JP" sz="1000" dirty="0" smtClean="0"/>
              <a:t>insert</a:t>
            </a:r>
            <a:r>
              <a:rPr lang="ja-JP" altLang="en-US" sz="1000" dirty="0" smtClean="0"/>
              <a:t>から</a:t>
            </a:r>
            <a:r>
              <a:rPr lang="en-US" altLang="ja-JP" sz="1000" dirty="0" smtClean="0"/>
              <a:t>shipping medium</a:t>
            </a:r>
            <a:r>
              <a:rPr lang="ja-JP" altLang="en-US" sz="1000" dirty="0" smtClean="0"/>
              <a:t>をアスピレートする</a:t>
            </a:r>
            <a:endParaRPr kumimoji="1" lang="ja-JP" altLang="en-US" sz="1000" dirty="0"/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286419" y="2294271"/>
            <a:ext cx="22733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②</a:t>
            </a:r>
            <a:r>
              <a:rPr lang="ja-JP" altLang="en-US" sz="1000" dirty="0" smtClean="0"/>
              <a:t>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に</a:t>
            </a:r>
            <a:r>
              <a:rPr kumimoji="1" lang="en-US" altLang="ja-JP" sz="1000" dirty="0" smtClean="0"/>
              <a:t>150 </a:t>
            </a:r>
            <a:r>
              <a:rPr kumimoji="1" lang="en-US" altLang="ja-JP" sz="1000" dirty="0" err="1" smtClean="0"/>
              <a:t>μL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37</a:t>
            </a:r>
            <a:r>
              <a:rPr kumimoji="1" lang="ja-JP" altLang="en-US" sz="1000" dirty="0" smtClean="0"/>
              <a:t>℃ </a:t>
            </a:r>
            <a:r>
              <a:rPr kumimoji="1" lang="en-US" altLang="ja-JP" sz="1000" dirty="0" smtClean="0"/>
              <a:t>HBSS</a:t>
            </a:r>
            <a:r>
              <a:rPr kumimoji="1" lang="ja-JP" altLang="en-US" sz="1000" dirty="0" smtClean="0"/>
              <a:t>を入れる</a:t>
            </a:r>
            <a:endParaRPr kumimoji="1" lang="ja-JP" altLang="en-US" sz="10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765011" y="2476636"/>
            <a:ext cx="951762" cy="636043"/>
            <a:chOff x="1176781" y="4803759"/>
            <a:chExt cx="1620421" cy="1219956"/>
          </a:xfrm>
        </p:grpSpPr>
        <p:grpSp>
          <p:nvGrpSpPr>
            <p:cNvPr id="88" name="グループ化 87"/>
            <p:cNvGrpSpPr>
              <a:grpSpLocks noChangeAspect="1"/>
            </p:cNvGrpSpPr>
            <p:nvPr/>
          </p:nvGrpSpPr>
          <p:grpSpPr>
            <a:xfrm>
              <a:off x="1872002" y="5297405"/>
              <a:ext cx="925200" cy="483458"/>
              <a:chOff x="923021" y="1832845"/>
              <a:chExt cx="1155161" cy="684000"/>
            </a:xfrm>
          </p:grpSpPr>
          <p:sp>
            <p:nvSpPr>
              <p:cNvPr id="94" name="正方形/長方形 93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95" name="直線コネクタ 94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グループ化 11"/>
            <p:cNvGrpSpPr/>
            <p:nvPr/>
          </p:nvGrpSpPr>
          <p:grpSpPr bwMode="gray">
            <a:xfrm>
              <a:off x="2028710" y="5306169"/>
              <a:ext cx="592128" cy="350614"/>
              <a:chOff x="5725150" y="4763940"/>
              <a:chExt cx="592128" cy="350614"/>
            </a:xfrm>
          </p:grpSpPr>
          <p:sp>
            <p:nvSpPr>
              <p:cNvPr id="90" name="正方形/長方形 89"/>
              <p:cNvSpPr/>
              <p:nvPr/>
            </p:nvSpPr>
            <p:spPr bwMode="gray">
              <a:xfrm>
                <a:off x="5731199" y="4888022"/>
                <a:ext cx="586079" cy="2218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91" name="直線コネクタ 90"/>
              <p:cNvCxnSpPr/>
              <p:nvPr/>
            </p:nvCxnSpPr>
            <p:spPr bwMode="gray">
              <a:xfrm>
                <a:off x="5731199" y="4763940"/>
                <a:ext cx="0" cy="350614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 bwMode="gray">
              <a:xfrm>
                <a:off x="6317278" y="4763940"/>
                <a:ext cx="0" cy="350614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/>
              <p:nvPr/>
            </p:nvCxnSpPr>
            <p:spPr bwMode="gray">
              <a:xfrm flipH="1" flipV="1">
                <a:off x="5725150" y="5111760"/>
                <a:ext cx="590508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8" name="円弧 97"/>
            <p:cNvSpPr/>
            <p:nvPr/>
          </p:nvSpPr>
          <p:spPr>
            <a:xfrm rot="10800000" flipH="1" flipV="1">
              <a:off x="1286059" y="5109315"/>
              <a:ext cx="914400" cy="914400"/>
            </a:xfrm>
            <a:prstGeom prst="arc">
              <a:avLst/>
            </a:prstGeom>
            <a:ln>
              <a:headEnd w="med" len="lg"/>
              <a:tailEnd type="stealth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68" name="テキスト ボックス 167"/>
            <p:cNvSpPr txBox="1"/>
            <p:nvPr/>
          </p:nvSpPr>
          <p:spPr>
            <a:xfrm>
              <a:off x="1176781" y="4803759"/>
              <a:ext cx="1258589" cy="333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700" dirty="0" smtClean="0"/>
                <a:t>150 </a:t>
              </a:r>
              <a:r>
                <a:rPr lang="en-US" altLang="ja-JP" sz="700" dirty="0" err="1" smtClean="0"/>
                <a:t>μL</a:t>
              </a:r>
              <a:r>
                <a:rPr lang="en-US" altLang="ja-JP" sz="700" dirty="0" smtClean="0"/>
                <a:t> 37℃ HBSS</a:t>
              </a:r>
              <a:endParaRPr kumimoji="1" lang="ja-JP" altLang="en-US" sz="700" dirty="0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4628036" y="1441173"/>
            <a:ext cx="335938" cy="1362234"/>
            <a:chOff x="4032067" y="3364011"/>
            <a:chExt cx="505097" cy="2927942"/>
          </a:xfrm>
        </p:grpSpPr>
        <p:cxnSp>
          <p:nvCxnSpPr>
            <p:cNvPr id="28" name="直線コネクタ 27"/>
            <p:cNvCxnSpPr/>
            <p:nvPr/>
          </p:nvCxnSpPr>
          <p:spPr>
            <a:xfrm flipH="1">
              <a:off x="4530436" y="3364011"/>
              <a:ext cx="0" cy="292794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4040776" y="3364675"/>
              <a:ext cx="496388" cy="0"/>
            </a:xfrm>
            <a:prstGeom prst="line">
              <a:avLst/>
            </a:prstGeom>
            <a:ln w="19050">
              <a:head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直線コネクタ 169"/>
            <p:cNvCxnSpPr/>
            <p:nvPr/>
          </p:nvCxnSpPr>
          <p:spPr>
            <a:xfrm>
              <a:off x="4032067" y="6277385"/>
              <a:ext cx="496388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1" name="テキスト ボックス 170"/>
          <p:cNvSpPr txBox="1"/>
          <p:nvPr/>
        </p:nvSpPr>
        <p:spPr>
          <a:xfrm>
            <a:off x="286419" y="3086790"/>
            <a:ext cx="6454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③</a:t>
            </a:r>
            <a:r>
              <a:rPr lang="ja-JP" altLang="en-US" sz="1000" dirty="0" smtClean="0"/>
              <a:t>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wash buffer</a:t>
            </a:r>
            <a:r>
              <a:rPr kumimoji="1" lang="ja-JP" altLang="en-US" sz="1000" dirty="0" smtClean="0"/>
              <a:t>をアスピレートし、</a:t>
            </a:r>
            <a:r>
              <a:rPr kumimoji="1" lang="en-US" altLang="ja-JP" sz="1000" dirty="0" smtClean="0"/>
              <a:t>37</a:t>
            </a:r>
            <a:r>
              <a:rPr kumimoji="1" lang="ja-JP" altLang="en-US" sz="1000" dirty="0" smtClean="0"/>
              <a:t>℃の</a:t>
            </a:r>
            <a:r>
              <a:rPr kumimoji="1" lang="en-US" altLang="ja-JP" sz="1000" dirty="0" smtClean="0"/>
              <a:t>Pre-incubation solution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150 </a:t>
            </a:r>
            <a:r>
              <a:rPr lang="en-US" altLang="ja-JP" sz="1000" dirty="0" err="1" smtClean="0"/>
              <a:t>μL</a:t>
            </a:r>
            <a:r>
              <a:rPr kumimoji="1" lang="ja-JP" altLang="en-US" sz="1000" dirty="0" smtClean="0"/>
              <a:t>入れ、</a:t>
            </a:r>
            <a:r>
              <a:rPr lang="en-US" altLang="ja-JP" sz="1000" dirty="0" smtClean="0"/>
              <a:t>37</a:t>
            </a:r>
            <a:r>
              <a:rPr lang="ja-JP" altLang="en-US" sz="1000" dirty="0" smtClean="0"/>
              <a:t>℃の</a:t>
            </a:r>
            <a:r>
              <a:rPr lang="en-US" altLang="ja-JP" sz="1000" dirty="0" smtClean="0"/>
              <a:t>pre-incubation solution</a:t>
            </a:r>
            <a:r>
              <a:rPr lang="ja-JP" altLang="en-US" sz="1000" dirty="0" smtClean="0"/>
              <a:t>を</a:t>
            </a:r>
            <a:endParaRPr lang="en-US" altLang="ja-JP" sz="1000" dirty="0" smtClean="0"/>
          </a:p>
          <a:p>
            <a:r>
              <a:rPr lang="en-US" altLang="ja-JP" sz="1000" dirty="0"/>
              <a:t> </a:t>
            </a:r>
            <a:r>
              <a:rPr lang="en-US" altLang="ja-JP" sz="1000" dirty="0" smtClean="0"/>
              <a:t>    </a:t>
            </a:r>
            <a:r>
              <a:rPr lang="ja-JP" altLang="en-US" sz="1000" dirty="0" smtClean="0"/>
              <a:t>加えた元のプレートに移す</a:t>
            </a:r>
            <a:endParaRPr kumimoji="1" lang="ja-JP" altLang="en-US" sz="1000" dirty="0"/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286419" y="4474020"/>
            <a:ext cx="10086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④</a:t>
            </a:r>
            <a:r>
              <a:rPr lang="ja-JP" altLang="en-US" sz="1000" dirty="0" smtClean="0"/>
              <a:t> </a:t>
            </a:r>
            <a:r>
              <a:rPr lang="en-US" altLang="ja-JP" sz="1000" dirty="0" smtClean="0"/>
              <a:t>Pre-incubate</a:t>
            </a:r>
            <a:endParaRPr kumimoji="1" lang="ja-JP" altLang="en-US" sz="1000" dirty="0"/>
          </a:p>
        </p:txBody>
      </p:sp>
      <p:grpSp>
        <p:nvGrpSpPr>
          <p:cNvPr id="54" name="グループ化 53"/>
          <p:cNvGrpSpPr>
            <a:grpSpLocks noChangeAspect="1"/>
          </p:cNvGrpSpPr>
          <p:nvPr/>
        </p:nvGrpSpPr>
        <p:grpSpPr>
          <a:xfrm>
            <a:off x="2854230" y="3844052"/>
            <a:ext cx="499997" cy="261266"/>
            <a:chOff x="923021" y="1832845"/>
            <a:chExt cx="1155161" cy="684000"/>
          </a:xfrm>
        </p:grpSpPr>
        <p:sp>
          <p:nvSpPr>
            <p:cNvPr id="55" name="正方形/長方形 54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56" name="直線コネクタ 55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" name="下カーブ矢印 58"/>
          <p:cNvSpPr/>
          <p:nvPr/>
        </p:nvSpPr>
        <p:spPr>
          <a:xfrm>
            <a:off x="1678567" y="5999633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2423114" y="3694896"/>
            <a:ext cx="6479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 smtClean="0"/>
              <a:t>insert</a:t>
            </a:r>
            <a:r>
              <a:rPr kumimoji="1" lang="ja-JP" altLang="en-US" sz="700" dirty="0" smtClean="0"/>
              <a:t>を移す</a:t>
            </a:r>
            <a:endParaRPr kumimoji="1" lang="ja-JP" altLang="en-US" sz="700" dirty="0"/>
          </a:p>
        </p:txBody>
      </p:sp>
      <p:grpSp>
        <p:nvGrpSpPr>
          <p:cNvPr id="133" name="グループ化 132"/>
          <p:cNvGrpSpPr>
            <a:grpSpLocks noChangeAspect="1"/>
          </p:cNvGrpSpPr>
          <p:nvPr/>
        </p:nvGrpSpPr>
        <p:grpSpPr>
          <a:xfrm>
            <a:off x="3912777" y="3844052"/>
            <a:ext cx="500651" cy="261608"/>
            <a:chOff x="923021" y="1832845"/>
            <a:chExt cx="1155161" cy="684000"/>
          </a:xfrm>
        </p:grpSpPr>
        <p:sp>
          <p:nvSpPr>
            <p:cNvPr id="134" name="正方形/長方形 133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35" name="直線コネクタ 134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8" name="テキスト ボックス 137"/>
          <p:cNvSpPr txBox="1"/>
          <p:nvPr/>
        </p:nvSpPr>
        <p:spPr>
          <a:xfrm>
            <a:off x="4563876" y="3829636"/>
            <a:ext cx="230543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800" dirty="0"/>
              <a:t>元</a:t>
            </a:r>
            <a:r>
              <a:rPr lang="ja-JP" altLang="en-US" sz="800" dirty="0" smtClean="0"/>
              <a:t>のトレイから</a:t>
            </a:r>
            <a:r>
              <a:rPr lang="en-US" altLang="ja-JP" sz="800" dirty="0" smtClean="0"/>
              <a:t>shipping medium</a:t>
            </a:r>
            <a:r>
              <a:rPr lang="ja-JP" altLang="en-US" sz="800" dirty="0" smtClean="0"/>
              <a:t>をアスピレートし、</a:t>
            </a:r>
            <a:endParaRPr lang="en-US" altLang="ja-JP" sz="800" dirty="0" smtClean="0"/>
          </a:p>
          <a:p>
            <a:r>
              <a:rPr lang="en-US" altLang="ja-JP" sz="800" dirty="0" smtClean="0"/>
              <a:t>37</a:t>
            </a:r>
            <a:r>
              <a:rPr lang="ja-JP" altLang="en-US" sz="800" dirty="0" smtClean="0"/>
              <a:t>℃ </a:t>
            </a:r>
            <a:r>
              <a:rPr lang="en-US" altLang="ja-JP" sz="800" dirty="0" smtClean="0"/>
              <a:t>pre-incubation solution</a:t>
            </a:r>
            <a:r>
              <a:rPr lang="ja-JP" altLang="en-US" sz="800" dirty="0" smtClean="0"/>
              <a:t>を</a:t>
            </a:r>
            <a:r>
              <a:rPr lang="en-US" altLang="ja-JP" sz="800" dirty="0" smtClean="0"/>
              <a:t>25 mL</a:t>
            </a:r>
            <a:r>
              <a:rPr lang="ja-JP" altLang="en-US" sz="800" dirty="0" smtClean="0"/>
              <a:t>加える</a:t>
            </a:r>
            <a:endParaRPr kumimoji="1" lang="ja-JP" altLang="en-US" sz="800" dirty="0"/>
          </a:p>
        </p:txBody>
      </p:sp>
      <p:sp>
        <p:nvSpPr>
          <p:cNvPr id="141" name="円弧 140"/>
          <p:cNvSpPr/>
          <p:nvPr/>
        </p:nvSpPr>
        <p:spPr>
          <a:xfrm rot="16200000">
            <a:off x="4228907" y="3714241"/>
            <a:ext cx="608167" cy="548640"/>
          </a:xfrm>
          <a:prstGeom prst="arc">
            <a:avLst/>
          </a:prstGeom>
          <a:ln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405235" y="3502201"/>
            <a:ext cx="87473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dirty="0" smtClean="0"/>
              <a:t>1. </a:t>
            </a:r>
            <a:r>
              <a:rPr kumimoji="1" lang="ja-JP" altLang="en-US" sz="700" dirty="0" smtClean="0"/>
              <a:t>アスピレート</a:t>
            </a:r>
            <a:endParaRPr kumimoji="1" lang="ja-JP" altLang="en-US" sz="700" dirty="0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3336786" y="3490632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dirty="0" smtClean="0"/>
              <a:t>2. 25 mL  37℃ </a:t>
            </a:r>
          </a:p>
          <a:p>
            <a:r>
              <a:rPr lang="en-US" altLang="ja-JP" sz="700" dirty="0" smtClean="0"/>
              <a:t>pre-incubation Solution</a:t>
            </a:r>
            <a:endParaRPr kumimoji="1" lang="ja-JP" altLang="en-US" sz="700" dirty="0"/>
          </a:p>
        </p:txBody>
      </p:sp>
      <p:sp>
        <p:nvSpPr>
          <p:cNvPr id="121" name="円弧 120"/>
          <p:cNvSpPr/>
          <p:nvPr/>
        </p:nvSpPr>
        <p:spPr>
          <a:xfrm rot="10800000" flipH="1" flipV="1">
            <a:off x="3533781" y="3743254"/>
            <a:ext cx="608167" cy="548640"/>
          </a:xfrm>
          <a:prstGeom prst="arc">
            <a:avLst/>
          </a:prstGeom>
          <a:ln>
            <a:headEnd w="med" len="lg"/>
            <a:tailEnd type="stealt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73" name="円弧 172"/>
          <p:cNvSpPr/>
          <p:nvPr/>
        </p:nvSpPr>
        <p:spPr>
          <a:xfrm rot="16200000">
            <a:off x="1429907" y="3703953"/>
            <a:ext cx="608167" cy="548640"/>
          </a:xfrm>
          <a:prstGeom prst="arc">
            <a:avLst/>
          </a:prstGeom>
          <a:ln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74" name="テキスト ボックス 173"/>
          <p:cNvSpPr txBox="1"/>
          <p:nvPr/>
        </p:nvSpPr>
        <p:spPr>
          <a:xfrm>
            <a:off x="1697732" y="3570065"/>
            <a:ext cx="78593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/>
              <a:t>1. </a:t>
            </a:r>
            <a:r>
              <a:rPr kumimoji="1" lang="ja-JP" altLang="en-US" sz="700" dirty="0" smtClean="0"/>
              <a:t>アスピレート</a:t>
            </a:r>
            <a:endParaRPr kumimoji="1" lang="ja-JP" altLang="en-US" sz="700" dirty="0"/>
          </a:p>
        </p:txBody>
      </p:sp>
      <p:grpSp>
        <p:nvGrpSpPr>
          <p:cNvPr id="20" name="グループ化 19"/>
          <p:cNvGrpSpPr>
            <a:grpSpLocks noChangeAspect="1"/>
          </p:cNvGrpSpPr>
          <p:nvPr/>
        </p:nvGrpSpPr>
        <p:grpSpPr>
          <a:xfrm>
            <a:off x="1061818" y="3868860"/>
            <a:ext cx="563183" cy="275665"/>
            <a:chOff x="1280038" y="7115823"/>
            <a:chExt cx="925200" cy="501998"/>
          </a:xfrm>
        </p:grpSpPr>
        <p:grpSp>
          <p:nvGrpSpPr>
            <p:cNvPr id="195" name="グループ化 194"/>
            <p:cNvGrpSpPr/>
            <p:nvPr/>
          </p:nvGrpSpPr>
          <p:grpSpPr>
            <a:xfrm>
              <a:off x="1280038" y="7134363"/>
              <a:ext cx="925200" cy="483458"/>
              <a:chOff x="923021" y="1832845"/>
              <a:chExt cx="1155161" cy="684000"/>
            </a:xfrm>
          </p:grpSpPr>
          <p:sp>
            <p:nvSpPr>
              <p:cNvPr id="201" name="正方形/長方形 200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202" name="直線コネクタ 201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3" name="直線コネクタ 202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4" name="直線コネクタ 203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グループ化 195"/>
            <p:cNvGrpSpPr>
              <a:grpSpLocks noChangeAspect="1"/>
            </p:cNvGrpSpPr>
            <p:nvPr/>
          </p:nvGrpSpPr>
          <p:grpSpPr>
            <a:xfrm>
              <a:off x="1452061" y="7115823"/>
              <a:ext cx="592128" cy="350614"/>
              <a:chOff x="923021" y="1832845"/>
              <a:chExt cx="1155161" cy="684000"/>
            </a:xfrm>
          </p:grpSpPr>
          <p:sp>
            <p:nvSpPr>
              <p:cNvPr id="197" name="正方形/長方形 196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198" name="直線コネクタ 197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9" name="直線コネクタ 198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0" name="直線コネクタ 199"/>
              <p:cNvCxnSpPr/>
              <p:nvPr/>
            </p:nvCxnSpPr>
            <p:spPr>
              <a:xfrm flipH="1" flipV="1">
                <a:off x="923021" y="2511394"/>
                <a:ext cx="1152001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05" name="テキスト ボックス 204"/>
          <p:cNvSpPr txBox="1"/>
          <p:nvPr/>
        </p:nvSpPr>
        <p:spPr>
          <a:xfrm>
            <a:off x="501332" y="3481454"/>
            <a:ext cx="1040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dirty="0" smtClean="0"/>
              <a:t>2. 150 </a:t>
            </a:r>
            <a:r>
              <a:rPr lang="en-US" altLang="ja-JP" sz="700" dirty="0" err="1" smtClean="0"/>
              <a:t>μL</a:t>
            </a:r>
            <a:r>
              <a:rPr lang="en-US" altLang="ja-JP" sz="700" dirty="0"/>
              <a:t> </a:t>
            </a:r>
            <a:r>
              <a:rPr lang="en-US" altLang="ja-JP" sz="700" dirty="0" smtClean="0"/>
              <a:t>37℃ </a:t>
            </a:r>
          </a:p>
          <a:p>
            <a:r>
              <a:rPr lang="en-US" altLang="ja-JP" sz="700" dirty="0" smtClean="0"/>
              <a:t>pre-incubation solution</a:t>
            </a:r>
            <a:endParaRPr kumimoji="1" lang="ja-JP" altLang="en-US" sz="700" dirty="0"/>
          </a:p>
        </p:txBody>
      </p:sp>
      <p:sp>
        <p:nvSpPr>
          <p:cNvPr id="206" name="円弧 205"/>
          <p:cNvSpPr/>
          <p:nvPr/>
        </p:nvSpPr>
        <p:spPr>
          <a:xfrm rot="10800000" flipH="1" flipV="1">
            <a:off x="664062" y="3733717"/>
            <a:ext cx="608167" cy="548640"/>
          </a:xfrm>
          <a:prstGeom prst="arc">
            <a:avLst/>
          </a:prstGeom>
          <a:ln>
            <a:headEnd w="med" len="lg"/>
            <a:tailEnd type="stealt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1073527" y="4214461"/>
            <a:ext cx="559769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Wash tray 3</a:t>
            </a:r>
            <a:endParaRPr kumimoji="1" lang="ja-JP" altLang="en-US" sz="600" dirty="0"/>
          </a:p>
        </p:txBody>
      </p:sp>
      <p:grpSp>
        <p:nvGrpSpPr>
          <p:cNvPr id="213" name="グループ化 212"/>
          <p:cNvGrpSpPr>
            <a:grpSpLocks noChangeAspect="1"/>
          </p:cNvGrpSpPr>
          <p:nvPr/>
        </p:nvGrpSpPr>
        <p:grpSpPr>
          <a:xfrm>
            <a:off x="926556" y="938070"/>
            <a:ext cx="316050" cy="165149"/>
            <a:chOff x="923021" y="1832845"/>
            <a:chExt cx="1155161" cy="684000"/>
          </a:xfrm>
        </p:grpSpPr>
        <p:sp>
          <p:nvSpPr>
            <p:cNvPr id="214" name="正方形/長方形 213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15" name="直線コネクタ 214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7" name="直線コネクタ 216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/>
          <p:cNvGrpSpPr/>
          <p:nvPr/>
        </p:nvGrpSpPr>
        <p:grpSpPr>
          <a:xfrm>
            <a:off x="886790" y="1510489"/>
            <a:ext cx="1637862" cy="667909"/>
            <a:chOff x="889585" y="2046067"/>
            <a:chExt cx="2462596" cy="1113176"/>
          </a:xfrm>
        </p:grpSpPr>
        <p:sp>
          <p:nvSpPr>
            <p:cNvPr id="130" name="下カーブ矢印 129"/>
            <p:cNvSpPr/>
            <p:nvPr/>
          </p:nvSpPr>
          <p:spPr>
            <a:xfrm>
              <a:off x="1735332" y="2046067"/>
              <a:ext cx="915849" cy="230531"/>
            </a:xfrm>
            <a:prstGeom prst="curved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39" name="テキスト ボックス 138"/>
            <p:cNvSpPr txBox="1"/>
            <p:nvPr/>
          </p:nvSpPr>
          <p:spPr>
            <a:xfrm>
              <a:off x="2575619" y="2832373"/>
              <a:ext cx="776562" cy="307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600" dirty="0" smtClean="0"/>
                <a:t>37</a:t>
              </a:r>
              <a:r>
                <a:rPr kumimoji="1" lang="ja-JP" altLang="en-US" sz="600" dirty="0" smtClean="0"/>
                <a:t>℃ </a:t>
              </a:r>
              <a:r>
                <a:rPr kumimoji="1" lang="en-US" altLang="ja-JP" sz="600" dirty="0" smtClean="0"/>
                <a:t>HBSS</a:t>
              </a:r>
              <a:endParaRPr kumimoji="1" lang="ja-JP" altLang="en-US" sz="600" dirty="0"/>
            </a:p>
          </p:txBody>
        </p:sp>
        <p:grpSp>
          <p:nvGrpSpPr>
            <p:cNvPr id="129" name="グループ化 128"/>
            <p:cNvGrpSpPr>
              <a:grpSpLocks noChangeAspect="1"/>
            </p:cNvGrpSpPr>
            <p:nvPr/>
          </p:nvGrpSpPr>
          <p:grpSpPr>
            <a:xfrm>
              <a:off x="2539394" y="2350414"/>
              <a:ext cx="792000" cy="413855"/>
              <a:chOff x="923021" y="1832845"/>
              <a:chExt cx="1155161" cy="684000"/>
            </a:xfrm>
          </p:grpSpPr>
          <p:sp>
            <p:nvSpPr>
              <p:cNvPr id="132" name="正方形/長方形 131"/>
              <p:cNvSpPr/>
              <p:nvPr/>
            </p:nvSpPr>
            <p:spPr>
              <a:xfrm>
                <a:off x="934821" y="2092035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46" name="直線コネクタ 14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5" name="直線コネクタ 164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グループ化 23"/>
            <p:cNvGrpSpPr/>
            <p:nvPr/>
          </p:nvGrpSpPr>
          <p:grpSpPr>
            <a:xfrm>
              <a:off x="889585" y="2336559"/>
              <a:ext cx="1094706" cy="822684"/>
              <a:chOff x="889585" y="2336559"/>
              <a:chExt cx="1094706" cy="822684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889585" y="2851468"/>
                <a:ext cx="1094706" cy="30777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00" dirty="0" smtClean="0"/>
                  <a:t>Shipping medium</a:t>
                </a:r>
                <a:endParaRPr kumimoji="1" lang="ja-JP" altLang="en-US" sz="600" dirty="0"/>
              </a:p>
            </p:txBody>
          </p:sp>
          <p:grpSp>
            <p:nvGrpSpPr>
              <p:cNvPr id="23" name="グループ化 22"/>
              <p:cNvGrpSpPr/>
              <p:nvPr/>
            </p:nvGrpSpPr>
            <p:grpSpPr>
              <a:xfrm>
                <a:off x="1083650" y="2336559"/>
                <a:ext cx="792000" cy="427710"/>
                <a:chOff x="1083650" y="2336559"/>
                <a:chExt cx="792000" cy="427710"/>
              </a:xfrm>
            </p:grpSpPr>
            <p:grpSp>
              <p:nvGrpSpPr>
                <p:cNvPr id="241" name="グループ化 240"/>
                <p:cNvGrpSpPr/>
                <p:nvPr/>
              </p:nvGrpSpPr>
              <p:grpSpPr>
                <a:xfrm>
                  <a:off x="1083650" y="2350414"/>
                  <a:ext cx="792000" cy="413855"/>
                  <a:chOff x="923021" y="1832845"/>
                  <a:chExt cx="1155161" cy="684000"/>
                </a:xfrm>
              </p:grpSpPr>
              <p:sp>
                <p:nvSpPr>
                  <p:cNvPr id="247" name="正方形/長方形 246"/>
                  <p:cNvSpPr/>
                  <p:nvPr/>
                </p:nvSpPr>
                <p:spPr>
                  <a:xfrm>
                    <a:off x="934821" y="2092036"/>
                    <a:ext cx="1143361" cy="415637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000"/>
                  </a:p>
                </p:txBody>
              </p:sp>
              <p:cxnSp>
                <p:nvCxnSpPr>
                  <p:cNvPr id="248" name="直線コネクタ 247"/>
                  <p:cNvCxnSpPr/>
                  <p:nvPr/>
                </p:nvCxnSpPr>
                <p:spPr>
                  <a:xfrm>
                    <a:off x="934821" y="1832845"/>
                    <a:ext cx="0" cy="68400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直線コネクタ 248"/>
                  <p:cNvCxnSpPr/>
                  <p:nvPr/>
                </p:nvCxnSpPr>
                <p:spPr>
                  <a:xfrm>
                    <a:off x="2078182" y="1832845"/>
                    <a:ext cx="0" cy="68400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0" name="直線コネクタ 249"/>
                  <p:cNvCxnSpPr/>
                  <p:nvPr/>
                </p:nvCxnSpPr>
                <p:spPr>
                  <a:xfrm flipH="1" flipV="1">
                    <a:off x="923021" y="2511395"/>
                    <a:ext cx="1152000" cy="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2" name="グループ化 241"/>
                <p:cNvGrpSpPr>
                  <a:grpSpLocks noChangeAspect="1"/>
                </p:cNvGrpSpPr>
                <p:nvPr/>
              </p:nvGrpSpPr>
              <p:grpSpPr>
                <a:xfrm>
                  <a:off x="1226210" y="2336559"/>
                  <a:ext cx="506880" cy="300136"/>
                  <a:chOff x="923021" y="1832845"/>
                  <a:chExt cx="1155161" cy="684000"/>
                </a:xfrm>
              </p:grpSpPr>
              <p:sp>
                <p:nvSpPr>
                  <p:cNvPr id="243" name="正方形/長方形 242"/>
                  <p:cNvSpPr/>
                  <p:nvPr/>
                </p:nvSpPr>
                <p:spPr>
                  <a:xfrm>
                    <a:off x="934821" y="2223498"/>
                    <a:ext cx="1143361" cy="284173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000"/>
                  </a:p>
                </p:txBody>
              </p:sp>
              <p:cxnSp>
                <p:nvCxnSpPr>
                  <p:cNvPr id="244" name="直線コネクタ 243"/>
                  <p:cNvCxnSpPr/>
                  <p:nvPr/>
                </p:nvCxnSpPr>
                <p:spPr>
                  <a:xfrm>
                    <a:off x="934821" y="1832845"/>
                    <a:ext cx="0" cy="68400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直線コネクタ 244"/>
                  <p:cNvCxnSpPr/>
                  <p:nvPr/>
                </p:nvCxnSpPr>
                <p:spPr>
                  <a:xfrm>
                    <a:off x="2078182" y="1832845"/>
                    <a:ext cx="0" cy="68400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直線コネクタ 245"/>
                  <p:cNvCxnSpPr/>
                  <p:nvPr/>
                </p:nvCxnSpPr>
                <p:spPr>
                  <a:xfrm flipH="1" flipV="1">
                    <a:off x="923021" y="2511395"/>
                    <a:ext cx="1152000" cy="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157" name="右矢印 156"/>
          <p:cNvSpPr/>
          <p:nvPr/>
        </p:nvSpPr>
        <p:spPr>
          <a:xfrm>
            <a:off x="2852682" y="1734467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98104" y="5462971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/>
              <a:t>ii) Assa</a:t>
            </a:r>
            <a:r>
              <a:rPr lang="en-US" altLang="ja-JP" sz="1050" dirty="0"/>
              <a:t>y</a:t>
            </a:r>
            <a:endParaRPr kumimoji="1" lang="ja-JP" altLang="en-US" sz="1050" dirty="0"/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286419" y="5682725"/>
            <a:ext cx="52597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 ① </a:t>
            </a:r>
            <a:r>
              <a:rPr kumimoji="1" lang="en-US" altLang="ja-JP" sz="1000" dirty="0" smtClean="0"/>
              <a:t>insert</a:t>
            </a:r>
            <a:r>
              <a:rPr lang="ja-JP" altLang="en-US" sz="1000" dirty="0" smtClean="0"/>
              <a:t>から</a:t>
            </a:r>
            <a:r>
              <a:rPr lang="en-US" altLang="ja-JP" sz="1000" dirty="0" smtClean="0"/>
              <a:t>pre-incubation solution</a:t>
            </a:r>
            <a:r>
              <a:rPr lang="ja-JP" altLang="en-US" sz="1000" dirty="0" smtClean="0"/>
              <a:t>をアスピレートし</a:t>
            </a:r>
            <a:r>
              <a:rPr lang="en-US" altLang="ja-JP" sz="1000" dirty="0" smtClean="0"/>
              <a:t>insert</a:t>
            </a:r>
            <a:r>
              <a:rPr lang="ja-JP" altLang="en-US" sz="1000" dirty="0" smtClean="0"/>
              <a:t>の底部を拭いた後、</a:t>
            </a:r>
            <a:r>
              <a:rPr lang="ja-JP" altLang="en-US" sz="1000" dirty="0"/>
              <a:t>空</a:t>
            </a:r>
            <a:r>
              <a:rPr lang="ja-JP" altLang="en-US" sz="1000" dirty="0" smtClean="0"/>
              <a:t>のトレイへ</a:t>
            </a:r>
            <a:r>
              <a:rPr lang="ja-JP" altLang="en-US" sz="1000" dirty="0"/>
              <a:t>移す</a:t>
            </a:r>
            <a:endParaRPr lang="en-US" altLang="ja-JP" sz="1000" dirty="0" smtClean="0"/>
          </a:p>
        </p:txBody>
      </p:sp>
      <p:grpSp>
        <p:nvGrpSpPr>
          <p:cNvPr id="177" name="グループ化 176"/>
          <p:cNvGrpSpPr>
            <a:grpSpLocks noChangeAspect="1"/>
          </p:cNvGrpSpPr>
          <p:nvPr/>
        </p:nvGrpSpPr>
        <p:grpSpPr>
          <a:xfrm>
            <a:off x="963270" y="6136675"/>
            <a:ext cx="556942" cy="272610"/>
            <a:chOff x="1339958" y="8531633"/>
            <a:chExt cx="925200" cy="501998"/>
          </a:xfrm>
        </p:grpSpPr>
        <p:sp>
          <p:nvSpPr>
            <p:cNvPr id="178" name="正方形/長方形 177"/>
            <p:cNvSpPr/>
            <p:nvPr/>
          </p:nvSpPr>
          <p:spPr>
            <a:xfrm>
              <a:off x="1349409" y="8733372"/>
              <a:ext cx="915749" cy="29377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cxnSp>
          <p:nvCxnSpPr>
            <p:cNvPr id="179" name="直線コネクタ 178"/>
            <p:cNvCxnSpPr/>
            <p:nvPr/>
          </p:nvCxnSpPr>
          <p:spPr>
            <a:xfrm>
              <a:off x="1349409" y="8550173"/>
              <a:ext cx="0" cy="48345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直線コネクタ 179"/>
            <p:cNvCxnSpPr/>
            <p:nvPr/>
          </p:nvCxnSpPr>
          <p:spPr>
            <a:xfrm>
              <a:off x="2265158" y="8550173"/>
              <a:ext cx="0" cy="48345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直線コネクタ 180"/>
            <p:cNvCxnSpPr/>
            <p:nvPr/>
          </p:nvCxnSpPr>
          <p:spPr>
            <a:xfrm flipH="1" flipV="1">
              <a:off x="1339958" y="9029779"/>
              <a:ext cx="92266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82" name="グループ化 181"/>
            <p:cNvGrpSpPr>
              <a:grpSpLocks noChangeAspect="1"/>
            </p:cNvGrpSpPr>
            <p:nvPr/>
          </p:nvGrpSpPr>
          <p:grpSpPr>
            <a:xfrm>
              <a:off x="1511981" y="8531633"/>
              <a:ext cx="592128" cy="350614"/>
              <a:chOff x="923021" y="1832845"/>
              <a:chExt cx="1155161" cy="684000"/>
            </a:xfrm>
          </p:grpSpPr>
          <p:sp>
            <p:nvSpPr>
              <p:cNvPr id="183" name="正方形/長方形 182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184" name="直線コネクタ 183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5" name="直線コネクタ 184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6" name="直線コネクタ 185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87" name="円弧 186"/>
          <p:cNvSpPr/>
          <p:nvPr/>
        </p:nvSpPr>
        <p:spPr>
          <a:xfrm rot="16200000">
            <a:off x="1284090" y="5992668"/>
            <a:ext cx="608167" cy="548640"/>
          </a:xfrm>
          <a:prstGeom prst="arc">
            <a:avLst/>
          </a:prstGeom>
          <a:ln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pSp>
        <p:nvGrpSpPr>
          <p:cNvPr id="224" name="グループ化 223"/>
          <p:cNvGrpSpPr>
            <a:grpSpLocks noChangeAspect="1"/>
          </p:cNvGrpSpPr>
          <p:nvPr/>
        </p:nvGrpSpPr>
        <p:grpSpPr>
          <a:xfrm>
            <a:off x="2246195" y="6147498"/>
            <a:ext cx="812432" cy="221882"/>
            <a:chOff x="2394219" y="5802145"/>
            <a:chExt cx="1665169" cy="454771"/>
          </a:xfrm>
        </p:grpSpPr>
        <p:sp>
          <p:nvSpPr>
            <p:cNvPr id="225" name="フリーフォーム 224"/>
            <p:cNvSpPr>
              <a:spLocks/>
            </p:cNvSpPr>
            <p:nvPr/>
          </p:nvSpPr>
          <p:spPr>
            <a:xfrm>
              <a:off x="2394219" y="6184916"/>
              <a:ext cx="1665169" cy="72000"/>
            </a:xfrm>
            <a:custGeom>
              <a:avLst/>
              <a:gdLst>
                <a:gd name="connsiteX0" fmla="*/ 0 w 5825458"/>
                <a:gd name="connsiteY0" fmla="*/ 733930 h 786527"/>
                <a:gd name="connsiteX1" fmla="*/ 721895 w 5825458"/>
                <a:gd name="connsiteY1" fmla="*/ 4 h 786527"/>
                <a:gd name="connsiteX2" fmla="*/ 1443790 w 5825458"/>
                <a:gd name="connsiteY2" fmla="*/ 721899 h 786527"/>
                <a:gd name="connsiteX3" fmla="*/ 2165684 w 5825458"/>
                <a:gd name="connsiteY3" fmla="*/ 4 h 786527"/>
                <a:gd name="connsiteX4" fmla="*/ 2887579 w 5825458"/>
                <a:gd name="connsiteY4" fmla="*/ 709867 h 786527"/>
                <a:gd name="connsiteX5" fmla="*/ 3597442 w 5825458"/>
                <a:gd name="connsiteY5" fmla="*/ 4 h 786527"/>
                <a:gd name="connsiteX6" fmla="*/ 4343400 w 5825458"/>
                <a:gd name="connsiteY6" fmla="*/ 709867 h 786527"/>
                <a:gd name="connsiteX7" fmla="*/ 5065295 w 5825458"/>
                <a:gd name="connsiteY7" fmla="*/ 4 h 786527"/>
                <a:gd name="connsiteX8" fmla="*/ 5751095 w 5825458"/>
                <a:gd name="connsiteY8" fmla="*/ 709867 h 786527"/>
                <a:gd name="connsiteX9" fmla="*/ 5775158 w 5825458"/>
                <a:gd name="connsiteY9" fmla="*/ 733930 h 786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25458" h="786527">
                  <a:moveTo>
                    <a:pt x="0" y="733930"/>
                  </a:moveTo>
                  <a:cubicBezTo>
                    <a:pt x="240631" y="367969"/>
                    <a:pt x="481263" y="2009"/>
                    <a:pt x="721895" y="4"/>
                  </a:cubicBezTo>
                  <a:cubicBezTo>
                    <a:pt x="962527" y="-2001"/>
                    <a:pt x="1203159" y="721899"/>
                    <a:pt x="1443790" y="721899"/>
                  </a:cubicBezTo>
                  <a:cubicBezTo>
                    <a:pt x="1684421" y="721899"/>
                    <a:pt x="1925053" y="2009"/>
                    <a:pt x="2165684" y="4"/>
                  </a:cubicBezTo>
                  <a:cubicBezTo>
                    <a:pt x="2406315" y="-2001"/>
                    <a:pt x="2648953" y="709867"/>
                    <a:pt x="2887579" y="709867"/>
                  </a:cubicBezTo>
                  <a:cubicBezTo>
                    <a:pt x="3126205" y="709867"/>
                    <a:pt x="3354805" y="4"/>
                    <a:pt x="3597442" y="4"/>
                  </a:cubicBezTo>
                  <a:cubicBezTo>
                    <a:pt x="3840079" y="4"/>
                    <a:pt x="4098758" y="709867"/>
                    <a:pt x="4343400" y="709867"/>
                  </a:cubicBezTo>
                  <a:cubicBezTo>
                    <a:pt x="4588042" y="709867"/>
                    <a:pt x="4830679" y="4"/>
                    <a:pt x="5065295" y="4"/>
                  </a:cubicBezTo>
                  <a:cubicBezTo>
                    <a:pt x="5299911" y="4"/>
                    <a:pt x="5632785" y="587546"/>
                    <a:pt x="5751095" y="709867"/>
                  </a:cubicBezTo>
                  <a:cubicBezTo>
                    <a:pt x="5869405" y="832188"/>
                    <a:pt x="5822281" y="783059"/>
                    <a:pt x="5775158" y="733930"/>
                  </a:cubicBezTo>
                </a:path>
              </a:pathLst>
            </a:cu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6" name="グループ化 225"/>
            <p:cNvGrpSpPr>
              <a:grpSpLocks noChangeAspect="1"/>
            </p:cNvGrpSpPr>
            <p:nvPr/>
          </p:nvGrpSpPr>
          <p:grpSpPr bwMode="gray">
            <a:xfrm>
              <a:off x="2973363" y="5802145"/>
              <a:ext cx="506880" cy="363128"/>
              <a:chOff x="923021" y="1832845"/>
              <a:chExt cx="1155161" cy="684000"/>
            </a:xfrm>
          </p:grpSpPr>
          <p:sp>
            <p:nvSpPr>
              <p:cNvPr id="227" name="正方形/長方形 226"/>
              <p:cNvSpPr/>
              <p:nvPr/>
            </p:nvSpPr>
            <p:spPr bwMode="gray">
              <a:xfrm>
                <a:off x="934821" y="2122755"/>
                <a:ext cx="1143361" cy="3849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8" name="直線コネクタ 227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9" name="直線コネクタ 228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0" name="直線コネクタ 229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36" name="下カーブ矢印 235"/>
          <p:cNvSpPr/>
          <p:nvPr/>
        </p:nvSpPr>
        <p:spPr>
          <a:xfrm>
            <a:off x="2454089" y="3633854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239" name="テキスト ボックス 238"/>
          <p:cNvSpPr txBox="1"/>
          <p:nvPr/>
        </p:nvSpPr>
        <p:spPr>
          <a:xfrm>
            <a:off x="4613408" y="7381372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37</a:t>
            </a:r>
            <a:r>
              <a:rPr kumimoji="1" lang="ja-JP" altLang="en-US" sz="1000" dirty="0" smtClean="0">
                <a:cs typeface="Arial" panose="020B0604020202020204" pitchFamily="34" charset="0"/>
              </a:rPr>
              <a:t>℃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incubator</a:t>
            </a:r>
            <a:r>
              <a:rPr kumimoji="1" lang="ja-JP" altLang="en-US" sz="1000" dirty="0" smtClean="0"/>
              <a:t>へ</a:t>
            </a:r>
            <a:endParaRPr kumimoji="1" lang="en-US" altLang="ja-JP" sz="1000" dirty="0" smtClean="0"/>
          </a:p>
          <a:p>
            <a:r>
              <a:rPr lang="ja-JP" altLang="en-US" sz="1000" dirty="0" smtClean="0"/>
              <a:t>（</a:t>
            </a:r>
            <a:r>
              <a:rPr lang="en-US" altLang="ja-JP" sz="1000" dirty="0" smtClean="0"/>
              <a:t>90</a:t>
            </a:r>
            <a:r>
              <a:rPr lang="ja-JP" altLang="en-US" sz="1000" dirty="0"/>
              <a:t> </a:t>
            </a:r>
            <a:r>
              <a:rPr lang="en-US" altLang="ja-JP" sz="1000" dirty="0" smtClean="0"/>
              <a:t>min</a:t>
            </a:r>
            <a:r>
              <a:rPr lang="en-US" altLang="ja-JP" sz="1000" dirty="0"/>
              <a:t>)</a:t>
            </a:r>
            <a:endParaRPr kumimoji="1" lang="ja-JP" altLang="en-US" sz="1000" dirty="0"/>
          </a:p>
        </p:txBody>
      </p:sp>
      <p:grpSp>
        <p:nvGrpSpPr>
          <p:cNvPr id="259" name="グループ化 258"/>
          <p:cNvGrpSpPr>
            <a:grpSpLocks noChangeAspect="1"/>
          </p:cNvGrpSpPr>
          <p:nvPr/>
        </p:nvGrpSpPr>
        <p:grpSpPr bwMode="gray">
          <a:xfrm>
            <a:off x="3651191" y="6181991"/>
            <a:ext cx="519608" cy="271520"/>
            <a:chOff x="923021" y="1832845"/>
            <a:chExt cx="1155161" cy="684000"/>
          </a:xfrm>
        </p:grpSpPr>
        <p:sp>
          <p:nvSpPr>
            <p:cNvPr id="260" name="正方形/長方形 259"/>
            <p:cNvSpPr/>
            <p:nvPr/>
          </p:nvSpPr>
          <p:spPr bwMode="gray"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61" name="直線コネクタ 260"/>
            <p:cNvCxnSpPr/>
            <p:nvPr/>
          </p:nvCxnSpPr>
          <p:spPr bwMode="gray"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2" name="直線コネクタ 261"/>
            <p:cNvCxnSpPr/>
            <p:nvPr/>
          </p:nvCxnSpPr>
          <p:spPr bwMode="gray"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3" name="直線コネクタ 262"/>
            <p:cNvCxnSpPr/>
            <p:nvPr/>
          </p:nvCxnSpPr>
          <p:spPr bwMode="gray"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5" name="下カーブ矢印 274"/>
          <p:cNvSpPr/>
          <p:nvPr/>
        </p:nvSpPr>
        <p:spPr>
          <a:xfrm>
            <a:off x="3082960" y="6034949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240" name="テキスト ボックス 239"/>
          <p:cNvSpPr txBox="1"/>
          <p:nvPr/>
        </p:nvSpPr>
        <p:spPr>
          <a:xfrm>
            <a:off x="1506826" y="4690522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37</a:t>
            </a:r>
            <a:r>
              <a:rPr kumimoji="1" lang="ja-JP" altLang="en-US" sz="1000" dirty="0" smtClean="0">
                <a:cs typeface="Arial" panose="020B0604020202020204" pitchFamily="34" charset="0"/>
              </a:rPr>
              <a:t>℃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incubator</a:t>
            </a:r>
            <a:r>
              <a:rPr kumimoji="1" lang="ja-JP" altLang="en-US" sz="1000" dirty="0" smtClean="0"/>
              <a:t>へ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(30 min)</a:t>
            </a:r>
            <a:endParaRPr kumimoji="1" lang="ja-JP" altLang="en-US" sz="1000" dirty="0"/>
          </a:p>
        </p:txBody>
      </p:sp>
      <p:sp>
        <p:nvSpPr>
          <p:cNvPr id="252" name="テキスト ボックス 251"/>
          <p:cNvSpPr txBox="1"/>
          <p:nvPr/>
        </p:nvSpPr>
        <p:spPr>
          <a:xfrm>
            <a:off x="2187024" y="15564"/>
            <a:ext cx="2284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Transcellular</a:t>
            </a:r>
            <a:endParaRPr kumimoji="1" lang="ja-JP" altLang="en-US" sz="3200" dirty="0"/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288691" y="6613053"/>
            <a:ext cx="5767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 ② </a:t>
            </a:r>
            <a:r>
              <a:rPr kumimoji="1" lang="en-US" altLang="ja-JP" sz="1000" dirty="0" smtClean="0"/>
              <a:t>insert</a:t>
            </a:r>
            <a:r>
              <a:rPr lang="ja-JP" altLang="en-US" sz="1000" dirty="0" smtClean="0"/>
              <a:t>に</a:t>
            </a:r>
            <a:r>
              <a:rPr lang="en-US" altLang="ja-JP" sz="1000" dirty="0" smtClean="0"/>
              <a:t>150 </a:t>
            </a:r>
            <a:r>
              <a:rPr lang="en-US" altLang="ja-JP" sz="1000" dirty="0" err="1" smtClean="0"/>
              <a:t>μL</a:t>
            </a:r>
            <a:r>
              <a:rPr lang="ja-JP" altLang="en-US" sz="1000" dirty="0" smtClean="0"/>
              <a:t>の</a:t>
            </a:r>
            <a:r>
              <a:rPr lang="en-US" altLang="ja-JP" sz="1000" dirty="0" smtClean="0"/>
              <a:t>apical receiving solution</a:t>
            </a:r>
            <a:r>
              <a:rPr lang="ja-JP" altLang="en-US" sz="1000" dirty="0" smtClean="0"/>
              <a:t>を入れ、</a:t>
            </a:r>
            <a:r>
              <a:rPr lang="en-US" altLang="ja-JP" sz="1000" dirty="0" smtClean="0"/>
              <a:t>300 </a:t>
            </a:r>
            <a:r>
              <a:rPr lang="en-US" altLang="ja-JP" sz="1000" dirty="0" err="1" smtClean="0"/>
              <a:t>μL</a:t>
            </a:r>
            <a:r>
              <a:rPr lang="ja-JP" altLang="en-US" sz="1000" dirty="0" smtClean="0"/>
              <a:t>の</a:t>
            </a:r>
            <a:r>
              <a:rPr lang="en-US" altLang="ja-JP" sz="1000" dirty="0" smtClean="0"/>
              <a:t>dosing solution</a:t>
            </a:r>
            <a:r>
              <a:rPr lang="ja-JP" altLang="en-US" sz="1000" dirty="0" smtClean="0"/>
              <a:t>が入った</a:t>
            </a:r>
            <a:r>
              <a:rPr lang="en-US" altLang="ja-JP" sz="1000" dirty="0" smtClean="0"/>
              <a:t>dosing plate</a:t>
            </a:r>
            <a:r>
              <a:rPr lang="ja-JP" altLang="en-US" sz="1000" dirty="0" smtClean="0"/>
              <a:t>へ移す。</a:t>
            </a:r>
            <a:endParaRPr lang="en-US" altLang="ja-JP" sz="1000" dirty="0" smtClean="0"/>
          </a:p>
        </p:txBody>
      </p:sp>
      <p:sp>
        <p:nvSpPr>
          <p:cNvPr id="255" name="テキスト ボックス 254"/>
          <p:cNvSpPr txBox="1"/>
          <p:nvPr/>
        </p:nvSpPr>
        <p:spPr>
          <a:xfrm>
            <a:off x="264767" y="6991087"/>
            <a:ext cx="1500732" cy="21544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150 </a:t>
            </a:r>
            <a:r>
              <a:rPr kumimoji="1" lang="en-US" altLang="ja-JP" sz="800" dirty="0" err="1" smtClean="0"/>
              <a:t>μL</a:t>
            </a:r>
            <a:r>
              <a:rPr kumimoji="1" lang="en-US" altLang="ja-JP" sz="800" dirty="0" smtClean="0"/>
              <a:t> Apical receiving solution</a:t>
            </a:r>
            <a:endParaRPr kumimoji="1" lang="ja-JP" altLang="en-US" sz="800" dirty="0"/>
          </a:p>
        </p:txBody>
      </p:sp>
      <p:grpSp>
        <p:nvGrpSpPr>
          <p:cNvPr id="257" name="グループ化 256"/>
          <p:cNvGrpSpPr>
            <a:grpSpLocks noChangeAspect="1"/>
          </p:cNvGrpSpPr>
          <p:nvPr/>
        </p:nvGrpSpPr>
        <p:grpSpPr>
          <a:xfrm>
            <a:off x="685436" y="7426717"/>
            <a:ext cx="585873" cy="306146"/>
            <a:chOff x="3558486" y="8341532"/>
            <a:chExt cx="792000" cy="413857"/>
          </a:xfrm>
        </p:grpSpPr>
        <p:grpSp>
          <p:nvGrpSpPr>
            <p:cNvPr id="258" name="グループ化 257"/>
            <p:cNvGrpSpPr/>
            <p:nvPr/>
          </p:nvGrpSpPr>
          <p:grpSpPr bwMode="gray">
            <a:xfrm>
              <a:off x="3558486" y="8341532"/>
              <a:ext cx="792000" cy="413857"/>
              <a:chOff x="923021" y="1832845"/>
              <a:chExt cx="1155161" cy="684000"/>
            </a:xfrm>
          </p:grpSpPr>
          <p:sp>
            <p:nvSpPr>
              <p:cNvPr id="324" name="正方形/長方形 323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25" name="直線コネクタ 324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6" name="直線コネクタ 325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7" name="直線コネクタ 326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78" name="グループ化 277"/>
            <p:cNvGrpSpPr>
              <a:grpSpLocks noChangeAspect="1"/>
            </p:cNvGrpSpPr>
            <p:nvPr/>
          </p:nvGrpSpPr>
          <p:grpSpPr bwMode="gray">
            <a:xfrm>
              <a:off x="3704266" y="8351402"/>
              <a:ext cx="506880" cy="300138"/>
              <a:chOff x="923021" y="1832845"/>
              <a:chExt cx="1155161" cy="684000"/>
            </a:xfrm>
          </p:grpSpPr>
          <p:sp>
            <p:nvSpPr>
              <p:cNvPr id="320" name="正方形/長方形 319"/>
              <p:cNvSpPr/>
              <p:nvPr/>
            </p:nvSpPr>
            <p:spPr bwMode="gray">
              <a:xfrm>
                <a:off x="934821" y="2084455"/>
                <a:ext cx="1143361" cy="4232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21" name="直線コネクタ 320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2" name="直線コネクタ 321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3" name="直線コネクタ 322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29" name="円弧 328"/>
          <p:cNvSpPr/>
          <p:nvPr/>
        </p:nvSpPr>
        <p:spPr>
          <a:xfrm rot="10800000" flipH="1" flipV="1">
            <a:off x="348917" y="7253352"/>
            <a:ext cx="580686" cy="726220"/>
          </a:xfrm>
          <a:prstGeom prst="arc">
            <a:avLst/>
          </a:prstGeom>
          <a:ln w="19050">
            <a:solidFill>
              <a:schemeClr val="accent4">
                <a:lumMod val="75000"/>
              </a:schemeClr>
            </a:solidFill>
            <a:headEnd w="med" len="lg"/>
            <a:tailEnd type="stealt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1" name="テキスト ボックス 330"/>
          <p:cNvSpPr txBox="1"/>
          <p:nvPr/>
        </p:nvSpPr>
        <p:spPr>
          <a:xfrm>
            <a:off x="2331320" y="7716720"/>
            <a:ext cx="71559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/>
              <a:t>300 </a:t>
            </a:r>
            <a:r>
              <a:rPr kumimoji="1" lang="en-US" altLang="ja-JP" sz="800" dirty="0" err="1" smtClean="0"/>
              <a:t>μL</a:t>
            </a:r>
            <a:r>
              <a:rPr kumimoji="1" lang="en-US" altLang="ja-JP" sz="800" dirty="0" smtClean="0"/>
              <a:t> Dosing</a:t>
            </a:r>
            <a:r>
              <a:rPr kumimoji="1" lang="ja-JP" altLang="en-US" sz="800" dirty="0" smtClean="0"/>
              <a:t> </a:t>
            </a:r>
            <a:r>
              <a:rPr kumimoji="1" lang="en-US" altLang="ja-JP" sz="800" dirty="0" smtClean="0"/>
              <a:t>plate</a:t>
            </a:r>
            <a:endParaRPr kumimoji="1" lang="ja-JP" altLang="en-US" sz="800" dirty="0"/>
          </a:p>
        </p:txBody>
      </p:sp>
      <p:grpSp>
        <p:nvGrpSpPr>
          <p:cNvPr id="332" name="グループ化 331"/>
          <p:cNvGrpSpPr>
            <a:grpSpLocks noChangeAspect="1"/>
          </p:cNvGrpSpPr>
          <p:nvPr/>
        </p:nvGrpSpPr>
        <p:grpSpPr>
          <a:xfrm>
            <a:off x="2395702" y="7368723"/>
            <a:ext cx="519608" cy="271520"/>
            <a:chOff x="923021" y="1832845"/>
            <a:chExt cx="1155161" cy="684000"/>
          </a:xfrm>
        </p:grpSpPr>
        <p:sp>
          <p:nvSpPr>
            <p:cNvPr id="333" name="正方形/長方形 332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334" name="直線コネクタ 333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5" name="直線コネクタ 334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6" name="直線コネクタ 335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8" name="下カーブ矢印 347"/>
          <p:cNvSpPr/>
          <p:nvPr/>
        </p:nvSpPr>
        <p:spPr>
          <a:xfrm>
            <a:off x="1551915" y="7223457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349" name="グループ化 348"/>
          <p:cNvGrpSpPr>
            <a:grpSpLocks noChangeAspect="1"/>
          </p:cNvGrpSpPr>
          <p:nvPr/>
        </p:nvGrpSpPr>
        <p:grpSpPr>
          <a:xfrm>
            <a:off x="3835259" y="7402539"/>
            <a:ext cx="613378" cy="332940"/>
            <a:chOff x="4733745" y="5366340"/>
            <a:chExt cx="792000" cy="429896"/>
          </a:xfrm>
        </p:grpSpPr>
        <p:grpSp>
          <p:nvGrpSpPr>
            <p:cNvPr id="350" name="グループ化 349"/>
            <p:cNvGrpSpPr/>
            <p:nvPr/>
          </p:nvGrpSpPr>
          <p:grpSpPr>
            <a:xfrm>
              <a:off x="4733745" y="5382382"/>
              <a:ext cx="792000" cy="413854"/>
              <a:chOff x="923021" y="1832845"/>
              <a:chExt cx="1155161" cy="684000"/>
            </a:xfrm>
          </p:grpSpPr>
          <p:sp>
            <p:nvSpPr>
              <p:cNvPr id="356" name="正方形/長方形 355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57" name="直線コネクタ 356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8" name="直線コネクタ 357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9" name="直線コネクタ 358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51" name="グループ化 350"/>
            <p:cNvGrpSpPr>
              <a:grpSpLocks noChangeAspect="1"/>
            </p:cNvGrpSpPr>
            <p:nvPr/>
          </p:nvGrpSpPr>
          <p:grpSpPr>
            <a:xfrm>
              <a:off x="4876305" y="5366340"/>
              <a:ext cx="506880" cy="300135"/>
              <a:chOff x="923021" y="1832845"/>
              <a:chExt cx="1155161" cy="684000"/>
            </a:xfrm>
          </p:grpSpPr>
          <p:sp>
            <p:nvSpPr>
              <p:cNvPr id="352" name="正方形/長方形 351"/>
              <p:cNvSpPr/>
              <p:nvPr/>
            </p:nvSpPr>
            <p:spPr>
              <a:xfrm>
                <a:off x="934821" y="2223498"/>
                <a:ext cx="1143361" cy="28417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53" name="直線コネクタ 352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4" name="直線コネクタ 353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5" name="直線コネクタ 354"/>
              <p:cNvCxnSpPr/>
              <p:nvPr/>
            </p:nvCxnSpPr>
            <p:spPr>
              <a:xfrm flipH="1" flipV="1">
                <a:off x="923021" y="2511396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60" name="右矢印 359"/>
          <p:cNvSpPr/>
          <p:nvPr/>
        </p:nvSpPr>
        <p:spPr>
          <a:xfrm>
            <a:off x="3261637" y="7431996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-31798" y="-13274"/>
            <a:ext cx="1630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bg1">
                    <a:lumMod val="50000"/>
                  </a:schemeClr>
                </a:solidFill>
              </a:rPr>
              <a:t>Quick Manual</a:t>
            </a:r>
            <a:endParaRPr kumimoji="1" lang="ja-JP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9" name="テキスト ボックス 218"/>
          <p:cNvSpPr txBox="1"/>
          <p:nvPr/>
        </p:nvSpPr>
        <p:spPr>
          <a:xfrm>
            <a:off x="6138953" y="8880558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>
                    <a:lumMod val="50000"/>
                  </a:schemeClr>
                </a:solidFill>
              </a:rPr>
              <a:t>2018/04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1387625" y="1082785"/>
            <a:ext cx="46121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dirty="0" smtClean="0">
                <a:solidFill>
                  <a:srgbClr val="FF0000"/>
                </a:solidFill>
              </a:rPr>
              <a:t>* 25 mL</a:t>
            </a:r>
            <a:r>
              <a:rPr lang="ja-JP" altLang="en-US" sz="700" dirty="0" smtClean="0">
                <a:solidFill>
                  <a:srgbClr val="FF0000"/>
                </a:solidFill>
              </a:rPr>
              <a:t>よりも多いと、この後の操作においてコンタミネーションの原因となりますのでできるだけ正確に入れてください</a:t>
            </a:r>
            <a:endParaRPr kumimoji="1" lang="ja-JP" altLang="en-US" sz="700" dirty="0">
              <a:solidFill>
                <a:srgbClr val="FF0000"/>
              </a:solidFill>
            </a:endParaRPr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3908795" y="4262186"/>
            <a:ext cx="260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dirty="0" smtClean="0">
                <a:solidFill>
                  <a:srgbClr val="FF0000"/>
                </a:solidFill>
              </a:rPr>
              <a:t>* 25 mL</a:t>
            </a:r>
            <a:r>
              <a:rPr lang="ja-JP" altLang="en-US" sz="700" dirty="0" smtClean="0">
                <a:solidFill>
                  <a:srgbClr val="FF0000"/>
                </a:solidFill>
              </a:rPr>
              <a:t>よりも多いと、この後の操作においてコンタミネーションの原因となりますのでできるだけ正確に入れてください</a:t>
            </a:r>
            <a:endParaRPr kumimoji="1" lang="ja-JP" altLang="en-US" sz="7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03587" y="8184854"/>
            <a:ext cx="402065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 smtClean="0">
                <a:solidFill>
                  <a:srgbClr val="FF0000"/>
                </a:solidFill>
              </a:rPr>
              <a:t>* Insert</a:t>
            </a:r>
            <a:r>
              <a:rPr lang="ja-JP" altLang="en-US" sz="700" dirty="0" smtClean="0">
                <a:solidFill>
                  <a:srgbClr val="FF0000"/>
                </a:solidFill>
              </a:rPr>
              <a:t>を重ねる時は角から順番に入れていくと気泡が入りにくいです</a:t>
            </a:r>
            <a:endParaRPr lang="en-US" altLang="ja-JP" sz="700" dirty="0" smtClean="0">
              <a:solidFill>
                <a:srgbClr val="FF0000"/>
              </a:solidFill>
            </a:endParaRPr>
          </a:p>
          <a:p>
            <a:r>
              <a:rPr kumimoji="1" lang="en-US" altLang="ja-JP" sz="700" dirty="0" smtClean="0">
                <a:solidFill>
                  <a:srgbClr val="FF0000"/>
                </a:solidFill>
              </a:rPr>
              <a:t>* </a:t>
            </a:r>
            <a:r>
              <a:rPr kumimoji="1" lang="ja-JP" altLang="en-US" sz="700" dirty="0" smtClean="0">
                <a:solidFill>
                  <a:srgbClr val="FF0000"/>
                </a:solidFill>
              </a:rPr>
              <a:t>万が一、気泡が入ってしまってもやり直す事はしないでください。コンタミネーションの原因となります。</a:t>
            </a:r>
            <a:endParaRPr kumimoji="1" lang="en-US" altLang="ja-JP" sz="700" dirty="0" smtClean="0">
              <a:solidFill>
                <a:srgbClr val="FF0000"/>
              </a:solidFill>
            </a:endParaRPr>
          </a:p>
          <a:p>
            <a:r>
              <a:rPr kumimoji="1" lang="en-US" altLang="ja-JP" sz="700" dirty="0" smtClean="0">
                <a:solidFill>
                  <a:srgbClr val="FF0000"/>
                </a:solidFill>
              </a:rPr>
              <a:t>* </a:t>
            </a:r>
            <a:r>
              <a:rPr kumimoji="1" lang="ja-JP" altLang="en-US" sz="700" dirty="0" smtClean="0">
                <a:solidFill>
                  <a:srgbClr val="FF0000"/>
                </a:solidFill>
              </a:rPr>
              <a:t>気泡が入った場合にはプレートの上に重たいものをのせて気泡を端に寄せてください</a:t>
            </a:r>
            <a:endParaRPr kumimoji="1" lang="ja-JP" altLang="en-US" sz="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70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テキスト ボックス 42"/>
          <p:cNvSpPr txBox="1"/>
          <p:nvPr/>
        </p:nvSpPr>
        <p:spPr>
          <a:xfrm>
            <a:off x="234581" y="463541"/>
            <a:ext cx="10070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/>
              <a:t>iii) </a:t>
            </a:r>
            <a:r>
              <a:rPr lang="en-US" altLang="ja-JP" sz="1050" dirty="0" err="1" smtClean="0"/>
              <a:t>Stop&amp;wash</a:t>
            </a:r>
            <a:endParaRPr kumimoji="1" lang="ja-JP" altLang="en-US" sz="105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22896" y="1136265"/>
            <a:ext cx="53094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①</a:t>
            </a:r>
            <a:r>
              <a:rPr kumimoji="1" lang="en-US" altLang="ja-JP" sz="1000" dirty="0" smtClean="0"/>
              <a:t>insert</a:t>
            </a:r>
            <a:r>
              <a:rPr lang="ja-JP" altLang="en-US" sz="1000" dirty="0" smtClean="0"/>
              <a:t>の底部を拭いた後、 </a:t>
            </a:r>
            <a:r>
              <a:rPr lang="ja-JP" altLang="en-US" sz="1000" dirty="0"/>
              <a:t>空</a:t>
            </a:r>
            <a:r>
              <a:rPr lang="ja-JP" altLang="en-US" sz="1000" dirty="0" smtClean="0"/>
              <a:t>のトレイに移し、素早く</a:t>
            </a:r>
            <a:r>
              <a:rPr lang="en-US" altLang="ja-JP" sz="1000" dirty="0"/>
              <a:t>insert</a:t>
            </a:r>
            <a:r>
              <a:rPr lang="ja-JP" altLang="en-US" sz="1000" dirty="0"/>
              <a:t>の</a:t>
            </a:r>
            <a:r>
              <a:rPr lang="en-US" altLang="ja-JP" sz="1000" dirty="0"/>
              <a:t>apical receiving solution</a:t>
            </a:r>
            <a:r>
              <a:rPr lang="ja-JP" altLang="en-US" sz="1000" dirty="0"/>
              <a:t>を回収する</a:t>
            </a:r>
            <a:endParaRPr lang="en-US" altLang="ja-JP" sz="1000" dirty="0"/>
          </a:p>
        </p:txBody>
      </p:sp>
      <p:sp>
        <p:nvSpPr>
          <p:cNvPr id="47" name="フリーフォーム 46"/>
          <p:cNvSpPr>
            <a:spLocks/>
          </p:cNvSpPr>
          <p:nvPr/>
        </p:nvSpPr>
        <p:spPr>
          <a:xfrm>
            <a:off x="1064441" y="1861702"/>
            <a:ext cx="812432" cy="35129"/>
          </a:xfrm>
          <a:custGeom>
            <a:avLst/>
            <a:gdLst>
              <a:gd name="connsiteX0" fmla="*/ 0 w 5825458"/>
              <a:gd name="connsiteY0" fmla="*/ 733930 h 786527"/>
              <a:gd name="connsiteX1" fmla="*/ 721895 w 5825458"/>
              <a:gd name="connsiteY1" fmla="*/ 4 h 786527"/>
              <a:gd name="connsiteX2" fmla="*/ 1443790 w 5825458"/>
              <a:gd name="connsiteY2" fmla="*/ 721899 h 786527"/>
              <a:gd name="connsiteX3" fmla="*/ 2165684 w 5825458"/>
              <a:gd name="connsiteY3" fmla="*/ 4 h 786527"/>
              <a:gd name="connsiteX4" fmla="*/ 2887579 w 5825458"/>
              <a:gd name="connsiteY4" fmla="*/ 709867 h 786527"/>
              <a:gd name="connsiteX5" fmla="*/ 3597442 w 5825458"/>
              <a:gd name="connsiteY5" fmla="*/ 4 h 786527"/>
              <a:gd name="connsiteX6" fmla="*/ 4343400 w 5825458"/>
              <a:gd name="connsiteY6" fmla="*/ 709867 h 786527"/>
              <a:gd name="connsiteX7" fmla="*/ 5065295 w 5825458"/>
              <a:gd name="connsiteY7" fmla="*/ 4 h 786527"/>
              <a:gd name="connsiteX8" fmla="*/ 5751095 w 5825458"/>
              <a:gd name="connsiteY8" fmla="*/ 709867 h 786527"/>
              <a:gd name="connsiteX9" fmla="*/ 5775158 w 5825458"/>
              <a:gd name="connsiteY9" fmla="*/ 733930 h 786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25458" h="786527">
                <a:moveTo>
                  <a:pt x="0" y="733930"/>
                </a:moveTo>
                <a:cubicBezTo>
                  <a:pt x="240631" y="367969"/>
                  <a:pt x="481263" y="2009"/>
                  <a:pt x="721895" y="4"/>
                </a:cubicBezTo>
                <a:cubicBezTo>
                  <a:pt x="962527" y="-2001"/>
                  <a:pt x="1203159" y="721899"/>
                  <a:pt x="1443790" y="721899"/>
                </a:cubicBezTo>
                <a:cubicBezTo>
                  <a:pt x="1684421" y="721899"/>
                  <a:pt x="1925053" y="2009"/>
                  <a:pt x="2165684" y="4"/>
                </a:cubicBezTo>
                <a:cubicBezTo>
                  <a:pt x="2406315" y="-2001"/>
                  <a:pt x="2648953" y="709867"/>
                  <a:pt x="2887579" y="709867"/>
                </a:cubicBezTo>
                <a:cubicBezTo>
                  <a:pt x="3126205" y="709867"/>
                  <a:pt x="3354805" y="4"/>
                  <a:pt x="3597442" y="4"/>
                </a:cubicBezTo>
                <a:cubicBezTo>
                  <a:pt x="3840079" y="4"/>
                  <a:pt x="4098758" y="709867"/>
                  <a:pt x="4343400" y="709867"/>
                </a:cubicBezTo>
                <a:cubicBezTo>
                  <a:pt x="4588042" y="709867"/>
                  <a:pt x="4830679" y="4"/>
                  <a:pt x="5065295" y="4"/>
                </a:cubicBezTo>
                <a:cubicBezTo>
                  <a:pt x="5299911" y="4"/>
                  <a:pt x="5632785" y="587546"/>
                  <a:pt x="5751095" y="709867"/>
                </a:cubicBezTo>
                <a:cubicBezTo>
                  <a:pt x="5869405" y="832188"/>
                  <a:pt x="5822281" y="783059"/>
                  <a:pt x="5775158" y="733930"/>
                </a:cubicBezTo>
              </a:path>
            </a:pathLst>
          </a:custGeom>
          <a:noFill/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8" name="グループ化 47"/>
          <p:cNvGrpSpPr>
            <a:grpSpLocks noChangeAspect="1"/>
          </p:cNvGrpSpPr>
          <p:nvPr/>
        </p:nvGrpSpPr>
        <p:grpSpPr bwMode="gray">
          <a:xfrm>
            <a:off x="1347004" y="1674949"/>
            <a:ext cx="247306" cy="177170"/>
            <a:chOff x="923021" y="1832845"/>
            <a:chExt cx="1155161" cy="684000"/>
          </a:xfrm>
        </p:grpSpPr>
        <p:sp>
          <p:nvSpPr>
            <p:cNvPr id="49" name="正方形/長方形 48"/>
            <p:cNvSpPr/>
            <p:nvPr/>
          </p:nvSpPr>
          <p:spPr bwMode="gray">
            <a:xfrm>
              <a:off x="934821" y="2122755"/>
              <a:ext cx="1143361" cy="38491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0" name="直線コネクタ 49"/>
            <p:cNvCxnSpPr/>
            <p:nvPr/>
          </p:nvCxnSpPr>
          <p:spPr bwMode="gray">
            <a:xfrm>
              <a:off x="934821" y="1832845"/>
              <a:ext cx="0" cy="68400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 bwMode="gray">
            <a:xfrm>
              <a:off x="2078182" y="1832845"/>
              <a:ext cx="0" cy="68400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 bwMode="gray">
            <a:xfrm flipH="1" flipV="1">
              <a:off x="923021" y="2511395"/>
              <a:ext cx="1152000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グループ化 52"/>
          <p:cNvGrpSpPr>
            <a:grpSpLocks noChangeAspect="1"/>
          </p:cNvGrpSpPr>
          <p:nvPr/>
        </p:nvGrpSpPr>
        <p:grpSpPr>
          <a:xfrm>
            <a:off x="893143" y="727700"/>
            <a:ext cx="494166" cy="258223"/>
            <a:chOff x="923021" y="1832845"/>
            <a:chExt cx="1155161" cy="684000"/>
          </a:xfrm>
        </p:grpSpPr>
        <p:sp>
          <p:nvSpPr>
            <p:cNvPr id="54" name="正方形/長方形 53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55" name="直線コネクタ 54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57"/>
          <p:cNvSpPr txBox="1"/>
          <p:nvPr/>
        </p:nvSpPr>
        <p:spPr>
          <a:xfrm>
            <a:off x="1499353" y="775744"/>
            <a:ext cx="29529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25 mL</a:t>
            </a:r>
            <a:r>
              <a:rPr kumimoji="1" lang="ja-JP" altLang="en-US" sz="1000" dirty="0" smtClean="0"/>
              <a:t>の</a:t>
            </a:r>
            <a:r>
              <a:rPr lang="en-US" altLang="ja-JP" sz="1000" dirty="0" smtClean="0"/>
              <a:t>cold</a:t>
            </a:r>
            <a:r>
              <a:rPr kumimoji="1" lang="ja-JP" altLang="en-US" sz="1000" dirty="0" smtClean="0"/>
              <a:t> </a:t>
            </a:r>
            <a:r>
              <a:rPr lang="en-US" altLang="ja-JP" sz="1000" dirty="0" smtClean="0"/>
              <a:t>PB</a:t>
            </a:r>
            <a:r>
              <a:rPr kumimoji="1" lang="en-US" altLang="ja-JP" sz="1000" dirty="0" smtClean="0"/>
              <a:t>S</a:t>
            </a:r>
            <a:r>
              <a:rPr kumimoji="1" lang="ja-JP" altLang="en-US" sz="1000" dirty="0" smtClean="0"/>
              <a:t>が入った</a:t>
            </a:r>
            <a:r>
              <a:rPr kumimoji="1" lang="en-US" altLang="ja-JP" sz="1000" dirty="0" smtClean="0"/>
              <a:t>wash tray</a:t>
            </a:r>
            <a:r>
              <a:rPr lang="ja-JP" altLang="en-US" sz="1000" dirty="0" smtClean="0"/>
              <a:t>を</a:t>
            </a:r>
            <a:r>
              <a:rPr lang="en-US" altLang="ja-JP" sz="1000" dirty="0"/>
              <a:t>4</a:t>
            </a:r>
            <a:r>
              <a:rPr lang="ja-JP" altLang="en-US" sz="1000" dirty="0" smtClean="0"/>
              <a:t>枚用意する</a:t>
            </a:r>
            <a:endParaRPr lang="en-US" altLang="ja-JP" sz="1000" dirty="0" smtClean="0"/>
          </a:p>
        </p:txBody>
      </p:sp>
      <p:grpSp>
        <p:nvGrpSpPr>
          <p:cNvPr id="59" name="グループ化 58"/>
          <p:cNvGrpSpPr>
            <a:grpSpLocks noChangeAspect="1"/>
          </p:cNvGrpSpPr>
          <p:nvPr/>
        </p:nvGrpSpPr>
        <p:grpSpPr>
          <a:xfrm>
            <a:off x="2213610" y="2957201"/>
            <a:ext cx="494166" cy="258223"/>
            <a:chOff x="923021" y="1832845"/>
            <a:chExt cx="1155161" cy="684000"/>
          </a:xfrm>
        </p:grpSpPr>
        <p:sp>
          <p:nvSpPr>
            <p:cNvPr id="60" name="正方形/長方形 59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bg1"/>
                  </a:solidFill>
                </a:rPr>
                <a:t>1</a:t>
              </a:r>
              <a:endParaRPr kumimoji="1" lang="ja-JP" altLang="en-US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61" name="直線コネクタ 60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下カーブ矢印 63"/>
          <p:cNvSpPr/>
          <p:nvPr/>
        </p:nvSpPr>
        <p:spPr>
          <a:xfrm>
            <a:off x="1604480" y="2733540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679874" y="2577918"/>
            <a:ext cx="8370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 smtClean="0"/>
              <a:t>150 </a:t>
            </a:r>
            <a:r>
              <a:rPr lang="en-US" altLang="ja-JP" sz="800" dirty="0" err="1" smtClean="0"/>
              <a:t>μL</a:t>
            </a:r>
            <a:r>
              <a:rPr lang="en-US" altLang="ja-JP" sz="800" dirty="0" smtClean="0"/>
              <a:t> cold PBS</a:t>
            </a:r>
            <a:endParaRPr kumimoji="1" lang="ja-JP" altLang="en-US" sz="800" dirty="0"/>
          </a:p>
        </p:txBody>
      </p:sp>
      <p:grpSp>
        <p:nvGrpSpPr>
          <p:cNvPr id="129" name="グループ化 128"/>
          <p:cNvGrpSpPr>
            <a:grpSpLocks noChangeAspect="1"/>
          </p:cNvGrpSpPr>
          <p:nvPr/>
        </p:nvGrpSpPr>
        <p:grpSpPr>
          <a:xfrm>
            <a:off x="2913021" y="2757271"/>
            <a:ext cx="1336811" cy="642528"/>
            <a:chOff x="646079" y="5165654"/>
            <a:chExt cx="1957544" cy="940878"/>
          </a:xfrm>
        </p:grpSpPr>
        <p:grpSp>
          <p:nvGrpSpPr>
            <p:cNvPr id="104" name="グループ化 103"/>
            <p:cNvGrpSpPr>
              <a:grpSpLocks noChangeAspect="1"/>
            </p:cNvGrpSpPr>
            <p:nvPr/>
          </p:nvGrpSpPr>
          <p:grpSpPr>
            <a:xfrm>
              <a:off x="1232022" y="5425740"/>
              <a:ext cx="792000" cy="413854"/>
              <a:chOff x="923021" y="1832845"/>
              <a:chExt cx="1155161" cy="684000"/>
            </a:xfrm>
          </p:grpSpPr>
          <p:sp>
            <p:nvSpPr>
              <p:cNvPr id="112" name="正方形/長方形 111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3" name="直線コネクタ 112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グループ化 105"/>
            <p:cNvGrpSpPr>
              <a:grpSpLocks noChangeAspect="1"/>
            </p:cNvGrpSpPr>
            <p:nvPr/>
          </p:nvGrpSpPr>
          <p:grpSpPr bwMode="gray">
            <a:xfrm>
              <a:off x="1349743" y="5415992"/>
              <a:ext cx="506880" cy="300136"/>
              <a:chOff x="923021" y="1832845"/>
              <a:chExt cx="1155161" cy="684000"/>
            </a:xfrm>
          </p:grpSpPr>
          <p:sp>
            <p:nvSpPr>
              <p:cNvPr id="108" name="正方形/長方形 107"/>
              <p:cNvSpPr/>
              <p:nvPr/>
            </p:nvSpPr>
            <p:spPr bwMode="gray">
              <a:xfrm>
                <a:off x="934821" y="1978236"/>
                <a:ext cx="1143361" cy="529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9" name="直線コネクタ 108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直線コネクタ 109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直線コネクタ 110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7" name="円弧 106"/>
            <p:cNvSpPr/>
            <p:nvPr/>
          </p:nvSpPr>
          <p:spPr>
            <a:xfrm rot="10800000" flipH="1" flipV="1">
              <a:off x="646079" y="5192132"/>
              <a:ext cx="914400" cy="914400"/>
            </a:xfrm>
            <a:prstGeom prst="arc">
              <a:avLst/>
            </a:prstGeom>
            <a:ln>
              <a:headEnd w="med" len="lg"/>
              <a:tailEnd type="stealth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円弧 115"/>
            <p:cNvSpPr/>
            <p:nvPr/>
          </p:nvSpPr>
          <p:spPr>
            <a:xfrm rot="16200000">
              <a:off x="1689223" y="5165654"/>
              <a:ext cx="914400" cy="914400"/>
            </a:xfrm>
            <a:prstGeom prst="arc">
              <a:avLst/>
            </a:prstGeom>
            <a:ln>
              <a:solidFill>
                <a:srgbClr val="FF0000"/>
              </a:solidFill>
              <a:headEnd w="med" len="lg"/>
              <a:tailEnd type="stealt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0" name="右矢印 129"/>
          <p:cNvSpPr/>
          <p:nvPr/>
        </p:nvSpPr>
        <p:spPr>
          <a:xfrm>
            <a:off x="2883428" y="2958733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pSp>
        <p:nvGrpSpPr>
          <p:cNvPr id="133" name="グループ化 132"/>
          <p:cNvGrpSpPr/>
          <p:nvPr/>
        </p:nvGrpSpPr>
        <p:grpSpPr bwMode="gray">
          <a:xfrm>
            <a:off x="2532168" y="1721646"/>
            <a:ext cx="613378" cy="320516"/>
            <a:chOff x="923021" y="1832845"/>
            <a:chExt cx="1155161" cy="684000"/>
          </a:xfrm>
        </p:grpSpPr>
        <p:sp>
          <p:nvSpPr>
            <p:cNvPr id="139" name="正方形/長方形 138"/>
            <p:cNvSpPr/>
            <p:nvPr/>
          </p:nvSpPr>
          <p:spPr bwMode="gray"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0" name="直線コネクタ 139"/>
            <p:cNvCxnSpPr/>
            <p:nvPr/>
          </p:nvCxnSpPr>
          <p:spPr bwMode="gray"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 bwMode="gray"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直線コネクタ 141"/>
            <p:cNvCxnSpPr/>
            <p:nvPr/>
          </p:nvCxnSpPr>
          <p:spPr bwMode="gray"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4" name="グループ化 133"/>
          <p:cNvGrpSpPr>
            <a:grpSpLocks noChangeAspect="1"/>
          </p:cNvGrpSpPr>
          <p:nvPr/>
        </p:nvGrpSpPr>
        <p:grpSpPr>
          <a:xfrm>
            <a:off x="2642576" y="1735347"/>
            <a:ext cx="392562" cy="232444"/>
            <a:chOff x="923021" y="1832845"/>
            <a:chExt cx="1155161" cy="684000"/>
          </a:xfrm>
        </p:grpSpPr>
        <p:sp>
          <p:nvSpPr>
            <p:cNvPr id="135" name="正方形/長方形 134"/>
            <p:cNvSpPr/>
            <p:nvPr/>
          </p:nvSpPr>
          <p:spPr>
            <a:xfrm>
              <a:off x="934821" y="2223498"/>
              <a:ext cx="1143361" cy="284172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6" name="直線コネクタ 135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直線コネクタ 137"/>
            <p:cNvCxnSpPr/>
            <p:nvPr/>
          </p:nvCxnSpPr>
          <p:spPr>
            <a:xfrm flipH="1" flipV="1">
              <a:off x="923021" y="2511396"/>
              <a:ext cx="1152000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3" name="下カーブ矢印 142"/>
          <p:cNvSpPr/>
          <p:nvPr/>
        </p:nvSpPr>
        <p:spPr>
          <a:xfrm>
            <a:off x="1934501" y="1462533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144" name="円弧 143"/>
          <p:cNvSpPr/>
          <p:nvPr/>
        </p:nvSpPr>
        <p:spPr>
          <a:xfrm rot="16200000">
            <a:off x="2866882" y="1470756"/>
            <a:ext cx="914400" cy="914400"/>
          </a:xfrm>
          <a:prstGeom prst="arc">
            <a:avLst/>
          </a:prstGeom>
          <a:ln w="12700"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3286690" y="1374494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/>
              <a:t>測定サンプル</a:t>
            </a:r>
            <a:endParaRPr kumimoji="1" lang="ja-JP" altLang="en-US" sz="8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422896" y="2169206"/>
            <a:ext cx="4780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② </a:t>
            </a:r>
            <a:r>
              <a:rPr lang="en-US" altLang="ja-JP" sz="1000" dirty="0" err="1" smtClean="0"/>
              <a:t>i</a:t>
            </a:r>
            <a:r>
              <a:rPr lang="en-US" altLang="ja-JP" sz="1000" dirty="0" smtClean="0"/>
              <a:t>) </a:t>
            </a:r>
            <a:r>
              <a:rPr lang="en-US" altLang="ja-JP" sz="1000" dirty="0" err="1" smtClean="0"/>
              <a:t>Wash&amp;Pre-incubate</a:t>
            </a:r>
            <a:r>
              <a:rPr lang="ja-JP" altLang="en-US" sz="1000" dirty="0" smtClean="0"/>
              <a:t>の①～③の操作を行う。</a:t>
            </a:r>
            <a:r>
              <a:rPr lang="ja-JP" altLang="en-US" sz="1000" dirty="0"/>
              <a:t>　</a:t>
            </a:r>
            <a:r>
              <a:rPr lang="ja-JP" altLang="en-US" sz="1000" dirty="0" smtClean="0"/>
              <a:t>　</a:t>
            </a:r>
            <a:r>
              <a:rPr lang="en-US" altLang="ja-JP" sz="1000" dirty="0" smtClean="0"/>
              <a:t>* Cold PBS</a:t>
            </a:r>
            <a:r>
              <a:rPr lang="ja-JP" altLang="en-US" sz="1000" dirty="0" smtClean="0"/>
              <a:t>を使用 </a:t>
            </a:r>
            <a:r>
              <a:rPr lang="en-US" altLang="ja-JP" sz="1000" dirty="0" smtClean="0"/>
              <a:t>(wash tray 1</a:t>
            </a:r>
            <a:r>
              <a:rPr lang="ja-JP" altLang="en-US" sz="1000" dirty="0" smtClean="0"/>
              <a:t>～</a:t>
            </a:r>
            <a:r>
              <a:rPr lang="en-US" altLang="ja-JP" sz="1000" dirty="0" smtClean="0"/>
              <a:t>4)</a:t>
            </a:r>
          </a:p>
          <a:p>
            <a:r>
              <a:rPr lang="en-US" altLang="ja-JP" sz="1000" dirty="0"/>
              <a:t> </a:t>
            </a:r>
            <a:r>
              <a:rPr lang="en-US" altLang="ja-JP" sz="1000" dirty="0" smtClean="0"/>
              <a:t>         </a:t>
            </a:r>
          </a:p>
        </p:txBody>
      </p:sp>
      <p:grpSp>
        <p:nvGrpSpPr>
          <p:cNvPr id="147" name="グループ化 146"/>
          <p:cNvGrpSpPr>
            <a:grpSpLocks noChangeAspect="1"/>
          </p:cNvGrpSpPr>
          <p:nvPr/>
        </p:nvGrpSpPr>
        <p:grpSpPr>
          <a:xfrm>
            <a:off x="1098328" y="2926555"/>
            <a:ext cx="531168" cy="277560"/>
            <a:chOff x="3558486" y="8341532"/>
            <a:chExt cx="792000" cy="413857"/>
          </a:xfrm>
        </p:grpSpPr>
        <p:grpSp>
          <p:nvGrpSpPr>
            <p:cNvPr id="148" name="グループ化 147"/>
            <p:cNvGrpSpPr/>
            <p:nvPr/>
          </p:nvGrpSpPr>
          <p:grpSpPr bwMode="gray">
            <a:xfrm>
              <a:off x="3558486" y="8341532"/>
              <a:ext cx="792000" cy="413857"/>
              <a:chOff x="923021" y="1832845"/>
              <a:chExt cx="1155161" cy="684000"/>
            </a:xfrm>
          </p:grpSpPr>
          <p:sp>
            <p:nvSpPr>
              <p:cNvPr id="154" name="正方形/長方形 153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5" name="直線コネクタ 154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6" name="直線コネクタ 155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7" name="直線コネクタ 156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グループ化 148"/>
            <p:cNvGrpSpPr>
              <a:grpSpLocks noChangeAspect="1"/>
            </p:cNvGrpSpPr>
            <p:nvPr/>
          </p:nvGrpSpPr>
          <p:grpSpPr bwMode="gray">
            <a:xfrm>
              <a:off x="3704266" y="8351402"/>
              <a:ext cx="506880" cy="300138"/>
              <a:chOff x="923021" y="1832845"/>
              <a:chExt cx="1155161" cy="684000"/>
            </a:xfrm>
          </p:grpSpPr>
          <p:sp>
            <p:nvSpPr>
              <p:cNvPr id="150" name="正方形/長方形 149"/>
              <p:cNvSpPr/>
              <p:nvPr/>
            </p:nvSpPr>
            <p:spPr bwMode="gray">
              <a:xfrm>
                <a:off x="934821" y="2084455"/>
                <a:ext cx="1143361" cy="4232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1" name="直線コネクタ 150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3" name="直線コネクタ 152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2" name="グループ化 171"/>
          <p:cNvGrpSpPr>
            <a:grpSpLocks noChangeAspect="1"/>
          </p:cNvGrpSpPr>
          <p:nvPr/>
        </p:nvGrpSpPr>
        <p:grpSpPr>
          <a:xfrm>
            <a:off x="4481706" y="2927963"/>
            <a:ext cx="511007" cy="281879"/>
            <a:chOff x="932396" y="6037155"/>
            <a:chExt cx="792000" cy="436879"/>
          </a:xfrm>
        </p:grpSpPr>
        <p:grpSp>
          <p:nvGrpSpPr>
            <p:cNvPr id="173" name="グループ化 172"/>
            <p:cNvGrpSpPr>
              <a:grpSpLocks noChangeAspect="1"/>
            </p:cNvGrpSpPr>
            <p:nvPr/>
          </p:nvGrpSpPr>
          <p:grpSpPr>
            <a:xfrm>
              <a:off x="932396" y="6060181"/>
              <a:ext cx="792000" cy="413853"/>
              <a:chOff x="923021" y="1832845"/>
              <a:chExt cx="1155161" cy="684000"/>
            </a:xfrm>
          </p:grpSpPr>
          <p:sp>
            <p:nvSpPr>
              <p:cNvPr id="179" name="正方形/長方形 178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180" name="直線コネクタ 179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1" name="直線コネクタ 180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2" name="直線コネクタ 181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74" name="グループ化 173"/>
            <p:cNvGrpSpPr>
              <a:grpSpLocks noChangeAspect="1"/>
            </p:cNvGrpSpPr>
            <p:nvPr/>
          </p:nvGrpSpPr>
          <p:grpSpPr>
            <a:xfrm>
              <a:off x="1074956" y="6037155"/>
              <a:ext cx="506880" cy="312153"/>
              <a:chOff x="923021" y="1832845"/>
              <a:chExt cx="1155161" cy="711386"/>
            </a:xfrm>
          </p:grpSpPr>
          <p:sp>
            <p:nvSpPr>
              <p:cNvPr id="175" name="正方形/長方形 174"/>
              <p:cNvSpPr/>
              <p:nvPr/>
            </p:nvSpPr>
            <p:spPr>
              <a:xfrm>
                <a:off x="934821" y="2260058"/>
                <a:ext cx="1143361" cy="28417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6" name="直線コネクタ 17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7" name="直線コネクタ 176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8" name="直線コネクタ 177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83" name="右矢印 182"/>
          <p:cNvSpPr/>
          <p:nvPr/>
        </p:nvSpPr>
        <p:spPr>
          <a:xfrm>
            <a:off x="4132186" y="2944511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pSp>
        <p:nvGrpSpPr>
          <p:cNvPr id="184" name="グループ化 183"/>
          <p:cNvGrpSpPr>
            <a:grpSpLocks noChangeAspect="1"/>
          </p:cNvGrpSpPr>
          <p:nvPr/>
        </p:nvGrpSpPr>
        <p:grpSpPr>
          <a:xfrm>
            <a:off x="5278901" y="2933892"/>
            <a:ext cx="494166" cy="258223"/>
            <a:chOff x="923021" y="1832845"/>
            <a:chExt cx="1155161" cy="684000"/>
          </a:xfrm>
        </p:grpSpPr>
        <p:sp>
          <p:nvSpPr>
            <p:cNvPr id="185" name="正方形/長方形 184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bg1"/>
                  </a:solidFill>
                </a:rPr>
                <a:t>2</a:t>
              </a:r>
              <a:r>
                <a:rPr kumimoji="1" lang="ja-JP" altLang="en-US" sz="1100" dirty="0" smtClean="0">
                  <a:solidFill>
                    <a:schemeClr val="bg1"/>
                  </a:solidFill>
                </a:rPr>
                <a:t>～</a:t>
              </a:r>
              <a:r>
                <a:rPr kumimoji="1" lang="en-US" altLang="ja-JP" sz="1100" dirty="0" smtClean="0">
                  <a:solidFill>
                    <a:schemeClr val="bg1"/>
                  </a:solidFill>
                </a:rPr>
                <a:t>4</a:t>
              </a:r>
              <a:endParaRPr kumimoji="1" lang="ja-JP" altLang="en-US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186" name="直線コネクタ 185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7" name="直線コネクタ 186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8" name="直線コネクタ 187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9" name="下カーブ矢印 188"/>
          <p:cNvSpPr/>
          <p:nvPr/>
        </p:nvSpPr>
        <p:spPr>
          <a:xfrm>
            <a:off x="4811649" y="2758372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445854" y="3496808"/>
            <a:ext cx="34131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/>
              <a:t>③</a:t>
            </a:r>
            <a:r>
              <a:rPr lang="ja-JP" altLang="en-US" sz="1050" dirty="0" smtClean="0"/>
              <a:t> </a:t>
            </a:r>
            <a:r>
              <a:rPr lang="en-US" altLang="ja-JP" sz="1050" dirty="0" smtClean="0"/>
              <a:t>wash</a:t>
            </a:r>
            <a:r>
              <a:rPr lang="ja-JP" altLang="en-US" sz="1050" dirty="0" smtClean="0"/>
              <a:t>後、</a:t>
            </a:r>
            <a:r>
              <a:rPr lang="en-US" altLang="ja-JP" sz="1050" dirty="0" smtClean="0"/>
              <a:t>insert</a:t>
            </a:r>
            <a:r>
              <a:rPr lang="ja-JP" altLang="en-US" sz="1050" dirty="0" smtClean="0"/>
              <a:t>の底部を拭き、空の</a:t>
            </a:r>
            <a:r>
              <a:rPr lang="en-US" altLang="ja-JP" sz="1050" dirty="0" smtClean="0"/>
              <a:t>bottom plate</a:t>
            </a:r>
            <a:r>
              <a:rPr lang="ja-JP" altLang="en-US" sz="1050" dirty="0" smtClean="0"/>
              <a:t>へ移す</a:t>
            </a:r>
            <a:endParaRPr lang="en-US" altLang="ja-JP" sz="1050" dirty="0" smtClean="0"/>
          </a:p>
        </p:txBody>
      </p:sp>
      <p:grpSp>
        <p:nvGrpSpPr>
          <p:cNvPr id="191" name="グループ化 190"/>
          <p:cNvGrpSpPr>
            <a:grpSpLocks noChangeAspect="1"/>
          </p:cNvGrpSpPr>
          <p:nvPr/>
        </p:nvGrpSpPr>
        <p:grpSpPr>
          <a:xfrm>
            <a:off x="1078063" y="4126134"/>
            <a:ext cx="812432" cy="221882"/>
            <a:chOff x="2394219" y="5802145"/>
            <a:chExt cx="1665169" cy="454771"/>
          </a:xfrm>
        </p:grpSpPr>
        <p:sp>
          <p:nvSpPr>
            <p:cNvPr id="192" name="フリーフォーム 191"/>
            <p:cNvSpPr>
              <a:spLocks/>
            </p:cNvSpPr>
            <p:nvPr/>
          </p:nvSpPr>
          <p:spPr>
            <a:xfrm>
              <a:off x="2394219" y="6184916"/>
              <a:ext cx="1665169" cy="72000"/>
            </a:xfrm>
            <a:custGeom>
              <a:avLst/>
              <a:gdLst>
                <a:gd name="connsiteX0" fmla="*/ 0 w 5825458"/>
                <a:gd name="connsiteY0" fmla="*/ 733930 h 786527"/>
                <a:gd name="connsiteX1" fmla="*/ 721895 w 5825458"/>
                <a:gd name="connsiteY1" fmla="*/ 4 h 786527"/>
                <a:gd name="connsiteX2" fmla="*/ 1443790 w 5825458"/>
                <a:gd name="connsiteY2" fmla="*/ 721899 h 786527"/>
                <a:gd name="connsiteX3" fmla="*/ 2165684 w 5825458"/>
                <a:gd name="connsiteY3" fmla="*/ 4 h 786527"/>
                <a:gd name="connsiteX4" fmla="*/ 2887579 w 5825458"/>
                <a:gd name="connsiteY4" fmla="*/ 709867 h 786527"/>
                <a:gd name="connsiteX5" fmla="*/ 3597442 w 5825458"/>
                <a:gd name="connsiteY5" fmla="*/ 4 h 786527"/>
                <a:gd name="connsiteX6" fmla="*/ 4343400 w 5825458"/>
                <a:gd name="connsiteY6" fmla="*/ 709867 h 786527"/>
                <a:gd name="connsiteX7" fmla="*/ 5065295 w 5825458"/>
                <a:gd name="connsiteY7" fmla="*/ 4 h 786527"/>
                <a:gd name="connsiteX8" fmla="*/ 5751095 w 5825458"/>
                <a:gd name="connsiteY8" fmla="*/ 709867 h 786527"/>
                <a:gd name="connsiteX9" fmla="*/ 5775158 w 5825458"/>
                <a:gd name="connsiteY9" fmla="*/ 733930 h 786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25458" h="786527">
                  <a:moveTo>
                    <a:pt x="0" y="733930"/>
                  </a:moveTo>
                  <a:cubicBezTo>
                    <a:pt x="240631" y="367969"/>
                    <a:pt x="481263" y="2009"/>
                    <a:pt x="721895" y="4"/>
                  </a:cubicBezTo>
                  <a:cubicBezTo>
                    <a:pt x="962527" y="-2001"/>
                    <a:pt x="1203159" y="721899"/>
                    <a:pt x="1443790" y="721899"/>
                  </a:cubicBezTo>
                  <a:cubicBezTo>
                    <a:pt x="1684421" y="721899"/>
                    <a:pt x="1925053" y="2009"/>
                    <a:pt x="2165684" y="4"/>
                  </a:cubicBezTo>
                  <a:cubicBezTo>
                    <a:pt x="2406315" y="-2001"/>
                    <a:pt x="2648953" y="709867"/>
                    <a:pt x="2887579" y="709867"/>
                  </a:cubicBezTo>
                  <a:cubicBezTo>
                    <a:pt x="3126205" y="709867"/>
                    <a:pt x="3354805" y="4"/>
                    <a:pt x="3597442" y="4"/>
                  </a:cubicBezTo>
                  <a:cubicBezTo>
                    <a:pt x="3840079" y="4"/>
                    <a:pt x="4098758" y="709867"/>
                    <a:pt x="4343400" y="709867"/>
                  </a:cubicBezTo>
                  <a:cubicBezTo>
                    <a:pt x="4588042" y="709867"/>
                    <a:pt x="4830679" y="4"/>
                    <a:pt x="5065295" y="4"/>
                  </a:cubicBezTo>
                  <a:cubicBezTo>
                    <a:pt x="5299911" y="4"/>
                    <a:pt x="5632785" y="587546"/>
                    <a:pt x="5751095" y="709867"/>
                  </a:cubicBezTo>
                  <a:cubicBezTo>
                    <a:pt x="5869405" y="832188"/>
                    <a:pt x="5822281" y="783059"/>
                    <a:pt x="5775158" y="733930"/>
                  </a:cubicBezTo>
                </a:path>
              </a:pathLst>
            </a:cu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93" name="グループ化 192"/>
            <p:cNvGrpSpPr>
              <a:grpSpLocks noChangeAspect="1"/>
            </p:cNvGrpSpPr>
            <p:nvPr/>
          </p:nvGrpSpPr>
          <p:grpSpPr bwMode="gray">
            <a:xfrm>
              <a:off x="2973363" y="5802145"/>
              <a:ext cx="506880" cy="363128"/>
              <a:chOff x="923021" y="1832845"/>
              <a:chExt cx="1155161" cy="684000"/>
            </a:xfrm>
          </p:grpSpPr>
          <p:sp>
            <p:nvSpPr>
              <p:cNvPr id="194" name="正方形/長方形 193"/>
              <p:cNvSpPr/>
              <p:nvPr/>
            </p:nvSpPr>
            <p:spPr bwMode="gray">
              <a:xfrm>
                <a:off x="934821" y="2122755"/>
                <a:ext cx="1143361" cy="3849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5" name="直線コネクタ 194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6" name="直線コネクタ 195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7" name="直線コネクタ 196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98" name="下カーブ矢印 197"/>
          <p:cNvSpPr/>
          <p:nvPr/>
        </p:nvSpPr>
        <p:spPr>
          <a:xfrm>
            <a:off x="1991984" y="3927026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199" name="グループ化 198"/>
          <p:cNvGrpSpPr>
            <a:grpSpLocks noChangeAspect="1"/>
          </p:cNvGrpSpPr>
          <p:nvPr/>
        </p:nvGrpSpPr>
        <p:grpSpPr>
          <a:xfrm>
            <a:off x="2483609" y="4162149"/>
            <a:ext cx="531168" cy="277560"/>
            <a:chOff x="3558486" y="8341532"/>
            <a:chExt cx="792000" cy="413857"/>
          </a:xfrm>
        </p:grpSpPr>
        <p:grpSp>
          <p:nvGrpSpPr>
            <p:cNvPr id="200" name="グループ化 199"/>
            <p:cNvGrpSpPr/>
            <p:nvPr/>
          </p:nvGrpSpPr>
          <p:grpSpPr bwMode="gray">
            <a:xfrm>
              <a:off x="3558486" y="8341532"/>
              <a:ext cx="792000" cy="413857"/>
              <a:chOff x="923021" y="1832845"/>
              <a:chExt cx="1155161" cy="684000"/>
            </a:xfrm>
          </p:grpSpPr>
          <p:sp>
            <p:nvSpPr>
              <p:cNvPr id="206" name="正方形/長方形 205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07" name="直線コネクタ 206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8" name="直線コネクタ 207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9" name="直線コネクタ 208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01" name="グループ化 200"/>
            <p:cNvGrpSpPr>
              <a:grpSpLocks noChangeAspect="1"/>
            </p:cNvGrpSpPr>
            <p:nvPr/>
          </p:nvGrpSpPr>
          <p:grpSpPr bwMode="gray">
            <a:xfrm>
              <a:off x="3704266" y="8351402"/>
              <a:ext cx="506880" cy="300138"/>
              <a:chOff x="923021" y="1832845"/>
              <a:chExt cx="1155161" cy="684000"/>
            </a:xfrm>
          </p:grpSpPr>
          <p:sp>
            <p:nvSpPr>
              <p:cNvPr id="202" name="正方形/長方形 201"/>
              <p:cNvSpPr/>
              <p:nvPr/>
            </p:nvSpPr>
            <p:spPr bwMode="gray">
              <a:xfrm>
                <a:off x="934821" y="2084455"/>
                <a:ext cx="1143361" cy="4232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03" name="直線コネクタ 202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4" name="直線コネクタ 203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5" name="直線コネクタ 204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10" name="円弧 209"/>
          <p:cNvSpPr/>
          <p:nvPr/>
        </p:nvSpPr>
        <p:spPr>
          <a:xfrm rot="10800000" flipV="1">
            <a:off x="2788952" y="3957373"/>
            <a:ext cx="580686" cy="726220"/>
          </a:xfrm>
          <a:prstGeom prst="arc">
            <a:avLst/>
          </a:prstGeom>
          <a:ln w="19050">
            <a:solidFill>
              <a:schemeClr val="tx1"/>
            </a:solidFill>
            <a:headEnd w="med" len="lg"/>
            <a:tailEnd type="stealt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3046508" y="3821146"/>
            <a:ext cx="16081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100 </a:t>
            </a:r>
            <a:r>
              <a:rPr kumimoji="1" lang="en-US" altLang="ja-JP" sz="1050" dirty="0" err="1" smtClean="0"/>
              <a:t>μL</a:t>
            </a:r>
            <a:r>
              <a:rPr kumimoji="1" lang="en-US" altLang="ja-JP" sz="1050" dirty="0" smtClean="0"/>
              <a:t> extraction solution</a:t>
            </a:r>
            <a:endParaRPr kumimoji="1" lang="ja-JP" altLang="en-US" sz="1050" dirty="0"/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796089" y="4653828"/>
            <a:ext cx="353814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 smtClean="0"/>
              <a:t>Option</a:t>
            </a:r>
            <a:r>
              <a:rPr lang="en-US" altLang="ja-JP" sz="800" dirty="0"/>
              <a:t>:</a:t>
            </a:r>
            <a:r>
              <a:rPr lang="ja-JP" altLang="en-US" sz="800" dirty="0" smtClean="0"/>
              <a:t> </a:t>
            </a:r>
            <a:r>
              <a:rPr lang="en-US" altLang="ja-JP" sz="800" dirty="0" smtClean="0"/>
              <a:t>Basal plate</a:t>
            </a:r>
            <a:r>
              <a:rPr lang="ja-JP" altLang="en-US" sz="800" dirty="0" smtClean="0"/>
              <a:t>からサンプリングして</a:t>
            </a:r>
            <a:r>
              <a:rPr lang="en-US" altLang="ja-JP" sz="800" dirty="0" smtClean="0"/>
              <a:t>Mass Balance</a:t>
            </a:r>
            <a:r>
              <a:rPr lang="ja-JP" altLang="en-US" sz="800" dirty="0" smtClean="0"/>
              <a:t>を求めることも可能です。</a:t>
            </a:r>
            <a:endParaRPr lang="en-US" altLang="ja-JP" sz="800" dirty="0" smtClean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-31798" y="-13274"/>
            <a:ext cx="1630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bg1">
                    <a:lumMod val="50000"/>
                  </a:schemeClr>
                </a:solidFill>
              </a:rPr>
              <a:t>Quick Manual</a:t>
            </a:r>
            <a:endParaRPr kumimoji="1" lang="ja-JP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138953" y="8880558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>
                    <a:lumMod val="50000"/>
                  </a:schemeClr>
                </a:solidFill>
              </a:rPr>
              <a:t>2018/04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691280" y="34919"/>
            <a:ext cx="1106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Transcellular</a:t>
            </a:r>
            <a:endParaRPr kumimoji="1" lang="ja-JP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4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98104" y="785475"/>
            <a:ext cx="13869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err="1" smtClean="0"/>
              <a:t>i</a:t>
            </a:r>
            <a:r>
              <a:rPr lang="en-US" altLang="ja-JP" sz="1050" dirty="0" smtClean="0"/>
              <a:t>) </a:t>
            </a:r>
            <a:r>
              <a:rPr lang="en-US" altLang="ja-JP" sz="1050" dirty="0" err="1" smtClean="0"/>
              <a:t>Wash&amp;pre-incubate</a:t>
            </a:r>
            <a:endParaRPr kumimoji="1" lang="ja-JP" altLang="en-US" sz="1050" dirty="0"/>
          </a:p>
        </p:txBody>
      </p:sp>
      <p:grpSp>
        <p:nvGrpSpPr>
          <p:cNvPr id="253" name="グループ化 252"/>
          <p:cNvGrpSpPr/>
          <p:nvPr/>
        </p:nvGrpSpPr>
        <p:grpSpPr>
          <a:xfrm>
            <a:off x="3402779" y="1860459"/>
            <a:ext cx="879077" cy="458384"/>
            <a:chOff x="1820939" y="3854227"/>
            <a:chExt cx="1535171" cy="914400"/>
          </a:xfrm>
        </p:grpSpPr>
        <p:sp>
          <p:nvSpPr>
            <p:cNvPr id="84" name="円弧 83"/>
            <p:cNvSpPr/>
            <p:nvPr/>
          </p:nvSpPr>
          <p:spPr>
            <a:xfrm rot="16200000">
              <a:off x="2441710" y="3854227"/>
              <a:ext cx="914400" cy="914400"/>
            </a:xfrm>
            <a:prstGeom prst="arc">
              <a:avLst/>
            </a:prstGeom>
            <a:ln>
              <a:solidFill>
                <a:srgbClr val="FF0000"/>
              </a:solidFill>
              <a:headEnd w="med" len="lg"/>
              <a:tailEnd type="stealt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grpSp>
          <p:nvGrpSpPr>
            <p:cNvPr id="83" name="グループ化 82"/>
            <p:cNvGrpSpPr>
              <a:grpSpLocks noChangeAspect="1"/>
            </p:cNvGrpSpPr>
            <p:nvPr/>
          </p:nvGrpSpPr>
          <p:grpSpPr>
            <a:xfrm>
              <a:off x="1820939" y="4102131"/>
              <a:ext cx="925200" cy="501583"/>
              <a:chOff x="4955344" y="1685517"/>
              <a:chExt cx="1155161" cy="626253"/>
            </a:xfrm>
          </p:grpSpPr>
          <p:grpSp>
            <p:nvGrpSpPr>
              <p:cNvPr id="71" name="グループ化 70"/>
              <p:cNvGrpSpPr/>
              <p:nvPr/>
            </p:nvGrpSpPr>
            <p:grpSpPr>
              <a:xfrm>
                <a:off x="4955344" y="1708147"/>
                <a:ext cx="1155161" cy="603623"/>
                <a:chOff x="923021" y="1832845"/>
                <a:chExt cx="1155161" cy="684000"/>
              </a:xfrm>
            </p:grpSpPr>
            <p:sp>
              <p:nvSpPr>
                <p:cNvPr id="77" name="正方形/長方形 76"/>
                <p:cNvSpPr/>
                <p:nvPr/>
              </p:nvSpPr>
              <p:spPr>
                <a:xfrm>
                  <a:off x="934821" y="2092036"/>
                  <a:ext cx="1143361" cy="415637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/>
                </a:p>
              </p:txBody>
            </p:sp>
            <p:cxnSp>
              <p:nvCxnSpPr>
                <p:cNvPr id="78" name="直線コネクタ 77"/>
                <p:cNvCxnSpPr/>
                <p:nvPr/>
              </p:nvCxnSpPr>
              <p:spPr>
                <a:xfrm>
                  <a:off x="934821" y="1832845"/>
                  <a:ext cx="0" cy="6840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直線コネクタ 78"/>
                <p:cNvCxnSpPr/>
                <p:nvPr/>
              </p:nvCxnSpPr>
              <p:spPr>
                <a:xfrm>
                  <a:off x="2078182" y="1832845"/>
                  <a:ext cx="0" cy="6840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直線コネクタ 79"/>
                <p:cNvCxnSpPr/>
                <p:nvPr/>
              </p:nvCxnSpPr>
              <p:spPr>
                <a:xfrm flipH="1" flipV="1">
                  <a:off x="923021" y="2511395"/>
                  <a:ext cx="11520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グループ化 71"/>
              <p:cNvGrpSpPr>
                <a:grpSpLocks noChangeAspect="1"/>
              </p:cNvGrpSpPr>
              <p:nvPr/>
            </p:nvGrpSpPr>
            <p:grpSpPr>
              <a:xfrm>
                <a:off x="5161692" y="1685517"/>
                <a:ext cx="739303" cy="437760"/>
                <a:chOff x="923021" y="1832845"/>
                <a:chExt cx="1155161" cy="684000"/>
              </a:xfrm>
            </p:grpSpPr>
            <p:sp>
              <p:nvSpPr>
                <p:cNvPr id="73" name="正方形/長方形 72"/>
                <p:cNvSpPr/>
                <p:nvPr/>
              </p:nvSpPr>
              <p:spPr>
                <a:xfrm>
                  <a:off x="934821" y="2223498"/>
                  <a:ext cx="1143361" cy="284173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00"/>
                </a:p>
              </p:txBody>
            </p:sp>
            <p:cxnSp>
              <p:nvCxnSpPr>
                <p:cNvPr id="74" name="直線コネクタ 73"/>
                <p:cNvCxnSpPr/>
                <p:nvPr/>
              </p:nvCxnSpPr>
              <p:spPr>
                <a:xfrm>
                  <a:off x="934821" y="1832845"/>
                  <a:ext cx="0" cy="68400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線コネクタ 74"/>
                <p:cNvCxnSpPr/>
                <p:nvPr/>
              </p:nvCxnSpPr>
              <p:spPr>
                <a:xfrm>
                  <a:off x="2078182" y="1832845"/>
                  <a:ext cx="0" cy="68400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直線コネクタ 75"/>
                <p:cNvCxnSpPr/>
                <p:nvPr/>
              </p:nvCxnSpPr>
              <p:spPr>
                <a:xfrm flipH="1" flipV="1">
                  <a:off x="923021" y="2511395"/>
                  <a:ext cx="1152000" cy="0"/>
                </a:xfrm>
                <a:prstGeom prst="line">
                  <a:avLst/>
                </a:prstGeom>
                <a:ln w="28575">
                  <a:prstDash val="sysDot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51" name="グループ化 250"/>
          <p:cNvGrpSpPr/>
          <p:nvPr/>
        </p:nvGrpSpPr>
        <p:grpSpPr>
          <a:xfrm>
            <a:off x="4952423" y="1686371"/>
            <a:ext cx="1540806" cy="1003834"/>
            <a:chOff x="4453812" y="2338177"/>
            <a:chExt cx="2316660" cy="1673063"/>
          </a:xfrm>
        </p:grpSpPr>
        <p:grpSp>
          <p:nvGrpSpPr>
            <p:cNvPr id="44" name="グループ化 43"/>
            <p:cNvGrpSpPr>
              <a:grpSpLocks noChangeAspect="1"/>
            </p:cNvGrpSpPr>
            <p:nvPr/>
          </p:nvGrpSpPr>
          <p:grpSpPr>
            <a:xfrm>
              <a:off x="5231017" y="2880588"/>
              <a:ext cx="792000" cy="413855"/>
              <a:chOff x="923021" y="1832845"/>
              <a:chExt cx="1155161" cy="684000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46" name="直線コネクタ 4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グループ化 48"/>
            <p:cNvGrpSpPr>
              <a:grpSpLocks noChangeAspect="1"/>
            </p:cNvGrpSpPr>
            <p:nvPr/>
          </p:nvGrpSpPr>
          <p:grpSpPr>
            <a:xfrm>
              <a:off x="5231017" y="3597385"/>
              <a:ext cx="792000" cy="413855"/>
              <a:chOff x="923021" y="1832845"/>
              <a:chExt cx="1155161" cy="684000"/>
            </a:xfrm>
          </p:grpSpPr>
          <p:sp>
            <p:nvSpPr>
              <p:cNvPr id="50" name="正方形/長方形 49"/>
              <p:cNvSpPr/>
              <p:nvPr/>
            </p:nvSpPr>
            <p:spPr>
              <a:xfrm>
                <a:off x="934821" y="2092036"/>
                <a:ext cx="1143361" cy="41563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3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51" name="直線コネクタ 50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3" name="テキスト ボックス 112"/>
            <p:cNvSpPr txBox="1"/>
            <p:nvPr/>
          </p:nvSpPr>
          <p:spPr>
            <a:xfrm>
              <a:off x="4453812" y="2338177"/>
              <a:ext cx="2316660" cy="410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wash tray</a:t>
              </a:r>
              <a:r>
                <a:rPr lang="en-US" altLang="ja-JP" sz="1000" dirty="0" smtClean="0"/>
                <a:t>2</a:t>
              </a:r>
              <a:r>
                <a:rPr lang="ja-JP" altLang="en-US" sz="1000" dirty="0" smtClean="0"/>
                <a:t>～</a:t>
              </a:r>
              <a:r>
                <a:rPr lang="en-US" altLang="ja-JP" sz="1000" dirty="0" smtClean="0"/>
                <a:t>3</a:t>
              </a:r>
              <a:r>
                <a:rPr lang="ja-JP" altLang="en-US" sz="1000" dirty="0"/>
                <a:t>で</a:t>
              </a:r>
              <a:r>
                <a:rPr lang="ja-JP" altLang="en-US" sz="1000" dirty="0" smtClean="0"/>
                <a:t>繰り返す</a:t>
              </a:r>
              <a:endParaRPr kumimoji="1" lang="ja-JP" altLang="en-US" sz="1000" dirty="0"/>
            </a:p>
          </p:txBody>
        </p:sp>
      </p:grpSp>
      <p:sp>
        <p:nvSpPr>
          <p:cNvPr id="127" name="テキスト ボックス 126"/>
          <p:cNvSpPr txBox="1"/>
          <p:nvPr/>
        </p:nvSpPr>
        <p:spPr>
          <a:xfrm>
            <a:off x="1422291" y="1114255"/>
            <a:ext cx="29529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25 mL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37</a:t>
            </a:r>
            <a:r>
              <a:rPr kumimoji="1" lang="ja-JP" altLang="en-US" sz="1000" dirty="0" smtClean="0"/>
              <a:t>℃ </a:t>
            </a:r>
            <a:r>
              <a:rPr kumimoji="1" lang="en-US" altLang="ja-JP" sz="1000" dirty="0" smtClean="0"/>
              <a:t>HBSS</a:t>
            </a:r>
            <a:r>
              <a:rPr kumimoji="1" lang="ja-JP" altLang="en-US" sz="1000" dirty="0" smtClean="0"/>
              <a:t>が入った</a:t>
            </a:r>
            <a:r>
              <a:rPr kumimoji="1" lang="en-US" altLang="ja-JP" sz="1000" dirty="0" smtClean="0"/>
              <a:t>wash tray</a:t>
            </a:r>
            <a:r>
              <a:rPr lang="ja-JP" altLang="en-US" sz="1000" dirty="0" smtClean="0"/>
              <a:t>を</a:t>
            </a:r>
            <a:r>
              <a:rPr lang="en-US" altLang="ja-JP" sz="1000" dirty="0" smtClean="0"/>
              <a:t>3</a:t>
            </a:r>
            <a:r>
              <a:rPr lang="ja-JP" altLang="en-US" sz="1000" dirty="0" smtClean="0"/>
              <a:t>枚用意する</a:t>
            </a:r>
            <a:endParaRPr lang="en-US" altLang="ja-JP" sz="1000" dirty="0" smtClean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86419" y="1485501"/>
            <a:ext cx="4113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①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を</a:t>
            </a:r>
            <a:r>
              <a:rPr kumimoji="1" lang="en-US" altLang="ja-JP" sz="1000" dirty="0" smtClean="0"/>
              <a:t>wash tray</a:t>
            </a:r>
            <a:r>
              <a:rPr kumimoji="1" lang="ja-JP" altLang="en-US" sz="1000" dirty="0" smtClean="0"/>
              <a:t>に移</a:t>
            </a:r>
            <a:r>
              <a:rPr lang="ja-JP" altLang="en-US" sz="1000" dirty="0" smtClean="0"/>
              <a:t>し、</a:t>
            </a:r>
            <a:r>
              <a:rPr lang="en-US" altLang="ja-JP" sz="1000" dirty="0" smtClean="0"/>
              <a:t>insert</a:t>
            </a:r>
            <a:r>
              <a:rPr lang="ja-JP" altLang="en-US" sz="1000" dirty="0" smtClean="0"/>
              <a:t>から</a:t>
            </a:r>
            <a:r>
              <a:rPr lang="en-US" altLang="ja-JP" sz="1000" dirty="0" smtClean="0"/>
              <a:t>shipping medium</a:t>
            </a:r>
            <a:r>
              <a:rPr lang="ja-JP" altLang="en-US" sz="1000" dirty="0" smtClean="0"/>
              <a:t>をアスピレートする</a:t>
            </a:r>
            <a:endParaRPr kumimoji="1" lang="ja-JP" altLang="en-US" sz="1000" dirty="0"/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286419" y="2555536"/>
            <a:ext cx="22733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②</a:t>
            </a:r>
            <a:r>
              <a:rPr lang="ja-JP" altLang="en-US" sz="1000" dirty="0" smtClean="0"/>
              <a:t>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に</a:t>
            </a:r>
            <a:r>
              <a:rPr kumimoji="1" lang="en-US" altLang="ja-JP" sz="1000" dirty="0" smtClean="0"/>
              <a:t>150 </a:t>
            </a:r>
            <a:r>
              <a:rPr kumimoji="1" lang="en-US" altLang="ja-JP" sz="1000" dirty="0" err="1" smtClean="0"/>
              <a:t>μL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37</a:t>
            </a:r>
            <a:r>
              <a:rPr kumimoji="1" lang="ja-JP" altLang="en-US" sz="1000" dirty="0" smtClean="0"/>
              <a:t>℃ </a:t>
            </a:r>
            <a:r>
              <a:rPr kumimoji="1" lang="en-US" altLang="ja-JP" sz="1000" dirty="0" smtClean="0"/>
              <a:t>HBSS</a:t>
            </a:r>
            <a:r>
              <a:rPr kumimoji="1" lang="ja-JP" altLang="en-US" sz="1000" dirty="0" smtClean="0"/>
              <a:t>を入れる</a:t>
            </a:r>
            <a:endParaRPr kumimoji="1" lang="ja-JP" altLang="en-US" sz="10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765011" y="2737901"/>
            <a:ext cx="951762" cy="636043"/>
            <a:chOff x="1176781" y="4803759"/>
            <a:chExt cx="1620421" cy="1219956"/>
          </a:xfrm>
        </p:grpSpPr>
        <p:grpSp>
          <p:nvGrpSpPr>
            <p:cNvPr id="88" name="グループ化 87"/>
            <p:cNvGrpSpPr>
              <a:grpSpLocks noChangeAspect="1"/>
            </p:cNvGrpSpPr>
            <p:nvPr/>
          </p:nvGrpSpPr>
          <p:grpSpPr>
            <a:xfrm>
              <a:off x="1872002" y="5297405"/>
              <a:ext cx="925200" cy="483458"/>
              <a:chOff x="923021" y="1832845"/>
              <a:chExt cx="1155161" cy="684000"/>
            </a:xfrm>
          </p:grpSpPr>
          <p:sp>
            <p:nvSpPr>
              <p:cNvPr id="94" name="正方形/長方形 93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95" name="直線コネクタ 94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グループ化 11"/>
            <p:cNvGrpSpPr/>
            <p:nvPr/>
          </p:nvGrpSpPr>
          <p:grpSpPr bwMode="gray">
            <a:xfrm>
              <a:off x="2028710" y="5306169"/>
              <a:ext cx="592128" cy="350614"/>
              <a:chOff x="5725150" y="4763940"/>
              <a:chExt cx="592128" cy="350614"/>
            </a:xfrm>
          </p:grpSpPr>
          <p:sp>
            <p:nvSpPr>
              <p:cNvPr id="90" name="正方形/長方形 89"/>
              <p:cNvSpPr/>
              <p:nvPr/>
            </p:nvSpPr>
            <p:spPr bwMode="gray">
              <a:xfrm>
                <a:off x="5731199" y="4888022"/>
                <a:ext cx="586079" cy="2218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91" name="直線コネクタ 90"/>
              <p:cNvCxnSpPr/>
              <p:nvPr/>
            </p:nvCxnSpPr>
            <p:spPr bwMode="gray">
              <a:xfrm>
                <a:off x="5731199" y="4763940"/>
                <a:ext cx="0" cy="350614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 bwMode="gray">
              <a:xfrm>
                <a:off x="6317278" y="4763940"/>
                <a:ext cx="0" cy="350614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/>
              <p:nvPr/>
            </p:nvCxnSpPr>
            <p:spPr bwMode="gray">
              <a:xfrm flipH="1" flipV="1">
                <a:off x="5725150" y="5111760"/>
                <a:ext cx="590508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8" name="円弧 97"/>
            <p:cNvSpPr/>
            <p:nvPr/>
          </p:nvSpPr>
          <p:spPr>
            <a:xfrm rot="10800000" flipH="1" flipV="1">
              <a:off x="1286059" y="5109315"/>
              <a:ext cx="914400" cy="914400"/>
            </a:xfrm>
            <a:prstGeom prst="arc">
              <a:avLst/>
            </a:prstGeom>
            <a:ln>
              <a:headEnd w="med" len="lg"/>
              <a:tailEnd type="stealth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68" name="テキスト ボックス 167"/>
            <p:cNvSpPr txBox="1"/>
            <p:nvPr/>
          </p:nvSpPr>
          <p:spPr>
            <a:xfrm>
              <a:off x="1176781" y="4803759"/>
              <a:ext cx="1258589" cy="333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700" dirty="0" smtClean="0"/>
                <a:t>150 </a:t>
              </a:r>
              <a:r>
                <a:rPr lang="en-US" altLang="ja-JP" sz="700" dirty="0" err="1" smtClean="0"/>
                <a:t>μL</a:t>
              </a:r>
              <a:r>
                <a:rPr lang="en-US" altLang="ja-JP" sz="700" dirty="0" smtClean="0"/>
                <a:t> 37℃ HBSS</a:t>
              </a:r>
              <a:endParaRPr kumimoji="1" lang="ja-JP" altLang="en-US" sz="700" dirty="0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4628036" y="1650184"/>
            <a:ext cx="335938" cy="1362234"/>
            <a:chOff x="4032067" y="3364011"/>
            <a:chExt cx="505097" cy="2927942"/>
          </a:xfrm>
        </p:grpSpPr>
        <p:cxnSp>
          <p:nvCxnSpPr>
            <p:cNvPr id="28" name="直線コネクタ 27"/>
            <p:cNvCxnSpPr/>
            <p:nvPr/>
          </p:nvCxnSpPr>
          <p:spPr>
            <a:xfrm flipH="1">
              <a:off x="4530436" y="3364011"/>
              <a:ext cx="0" cy="292794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4040776" y="3364675"/>
              <a:ext cx="496388" cy="0"/>
            </a:xfrm>
            <a:prstGeom prst="line">
              <a:avLst/>
            </a:prstGeom>
            <a:ln w="19050">
              <a:head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直線コネクタ 169"/>
            <p:cNvCxnSpPr/>
            <p:nvPr/>
          </p:nvCxnSpPr>
          <p:spPr>
            <a:xfrm>
              <a:off x="4032067" y="6277385"/>
              <a:ext cx="496388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2" name="テキスト ボックス 171"/>
          <p:cNvSpPr txBox="1"/>
          <p:nvPr/>
        </p:nvSpPr>
        <p:spPr>
          <a:xfrm>
            <a:off x="373925" y="6124419"/>
            <a:ext cx="10086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⑤</a:t>
            </a:r>
            <a:r>
              <a:rPr lang="ja-JP" altLang="en-US" sz="1000" dirty="0" smtClean="0"/>
              <a:t> </a:t>
            </a:r>
            <a:r>
              <a:rPr lang="en-US" altLang="ja-JP" sz="1000" dirty="0" smtClean="0"/>
              <a:t>Pre-incubate</a:t>
            </a:r>
            <a:endParaRPr kumimoji="1" lang="ja-JP" altLang="en-US" sz="1000" dirty="0"/>
          </a:p>
        </p:txBody>
      </p:sp>
      <p:grpSp>
        <p:nvGrpSpPr>
          <p:cNvPr id="54" name="グループ化 53"/>
          <p:cNvGrpSpPr>
            <a:grpSpLocks noChangeAspect="1"/>
          </p:cNvGrpSpPr>
          <p:nvPr/>
        </p:nvGrpSpPr>
        <p:grpSpPr bwMode="gray">
          <a:xfrm>
            <a:off x="3016634" y="4203900"/>
            <a:ext cx="499997" cy="261266"/>
            <a:chOff x="923021" y="1832845"/>
            <a:chExt cx="1155161" cy="684000"/>
          </a:xfrm>
        </p:grpSpPr>
        <p:sp>
          <p:nvSpPr>
            <p:cNvPr id="55" name="正方形/長方形 54"/>
            <p:cNvSpPr/>
            <p:nvPr/>
          </p:nvSpPr>
          <p:spPr bwMode="gray"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56" name="直線コネクタ 55"/>
            <p:cNvCxnSpPr/>
            <p:nvPr/>
          </p:nvCxnSpPr>
          <p:spPr bwMode="gray"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 bwMode="gray"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 bwMode="gray"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3" name="円弧 172"/>
          <p:cNvSpPr/>
          <p:nvPr/>
        </p:nvSpPr>
        <p:spPr>
          <a:xfrm rot="16200000">
            <a:off x="968348" y="3896070"/>
            <a:ext cx="608167" cy="548640"/>
          </a:xfrm>
          <a:prstGeom prst="arc">
            <a:avLst/>
          </a:prstGeom>
          <a:ln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74" name="テキスト ボックス 173"/>
          <p:cNvSpPr txBox="1"/>
          <p:nvPr/>
        </p:nvSpPr>
        <p:spPr>
          <a:xfrm>
            <a:off x="1236173" y="3762182"/>
            <a:ext cx="78593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/>
              <a:t> </a:t>
            </a:r>
            <a:r>
              <a:rPr kumimoji="1" lang="ja-JP" altLang="en-US" sz="700" dirty="0" smtClean="0"/>
              <a:t>アスピレート</a:t>
            </a:r>
            <a:endParaRPr kumimoji="1" lang="ja-JP" altLang="en-US" sz="700" dirty="0"/>
          </a:p>
        </p:txBody>
      </p:sp>
      <p:grpSp>
        <p:nvGrpSpPr>
          <p:cNvPr id="20" name="グループ化 19"/>
          <p:cNvGrpSpPr>
            <a:grpSpLocks noChangeAspect="1"/>
          </p:cNvGrpSpPr>
          <p:nvPr/>
        </p:nvGrpSpPr>
        <p:grpSpPr>
          <a:xfrm>
            <a:off x="600259" y="4060977"/>
            <a:ext cx="563183" cy="275665"/>
            <a:chOff x="1280038" y="7115823"/>
            <a:chExt cx="925200" cy="501998"/>
          </a:xfrm>
        </p:grpSpPr>
        <p:grpSp>
          <p:nvGrpSpPr>
            <p:cNvPr id="195" name="グループ化 194"/>
            <p:cNvGrpSpPr/>
            <p:nvPr/>
          </p:nvGrpSpPr>
          <p:grpSpPr>
            <a:xfrm>
              <a:off x="1280038" y="7134363"/>
              <a:ext cx="925200" cy="483458"/>
              <a:chOff x="923021" y="1832845"/>
              <a:chExt cx="1155161" cy="684000"/>
            </a:xfrm>
          </p:grpSpPr>
          <p:sp>
            <p:nvSpPr>
              <p:cNvPr id="201" name="正方形/長方形 200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202" name="直線コネクタ 201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3" name="直線コネクタ 202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4" name="直線コネクタ 203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グループ化 195"/>
            <p:cNvGrpSpPr>
              <a:grpSpLocks noChangeAspect="1"/>
            </p:cNvGrpSpPr>
            <p:nvPr/>
          </p:nvGrpSpPr>
          <p:grpSpPr>
            <a:xfrm>
              <a:off x="1452061" y="7115823"/>
              <a:ext cx="592128" cy="350614"/>
              <a:chOff x="923021" y="1832845"/>
              <a:chExt cx="1155161" cy="684000"/>
            </a:xfrm>
          </p:grpSpPr>
          <p:sp>
            <p:nvSpPr>
              <p:cNvPr id="197" name="正方形/長方形 196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198" name="直線コネクタ 197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9" name="直線コネクタ 198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0" name="直線コネクタ 199"/>
              <p:cNvCxnSpPr/>
              <p:nvPr/>
            </p:nvCxnSpPr>
            <p:spPr>
              <a:xfrm flipH="1" flipV="1">
                <a:off x="923021" y="2511394"/>
                <a:ext cx="1152001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07" name="テキスト ボックス 206"/>
          <p:cNvSpPr txBox="1"/>
          <p:nvPr/>
        </p:nvSpPr>
        <p:spPr>
          <a:xfrm>
            <a:off x="611968" y="4406578"/>
            <a:ext cx="559769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Wash tray 3</a:t>
            </a:r>
            <a:endParaRPr kumimoji="1" lang="ja-JP" altLang="en-US" sz="600" dirty="0"/>
          </a:p>
        </p:txBody>
      </p:sp>
      <p:grpSp>
        <p:nvGrpSpPr>
          <p:cNvPr id="213" name="グループ化 212"/>
          <p:cNvGrpSpPr>
            <a:grpSpLocks noChangeAspect="1"/>
          </p:cNvGrpSpPr>
          <p:nvPr/>
        </p:nvGrpSpPr>
        <p:grpSpPr>
          <a:xfrm>
            <a:off x="926556" y="1147081"/>
            <a:ext cx="316050" cy="165149"/>
            <a:chOff x="923021" y="1832845"/>
            <a:chExt cx="1155161" cy="684000"/>
          </a:xfrm>
        </p:grpSpPr>
        <p:sp>
          <p:nvSpPr>
            <p:cNvPr id="214" name="正方形/長方形 213"/>
            <p:cNvSpPr/>
            <p:nvPr/>
          </p:nvSpPr>
          <p:spPr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15" name="直線コネクタ 214"/>
            <p:cNvCxnSpPr/>
            <p:nvPr/>
          </p:nvCxnSpPr>
          <p:spPr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7" name="直線コネクタ 216"/>
            <p:cNvCxnSpPr/>
            <p:nvPr/>
          </p:nvCxnSpPr>
          <p:spPr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/>
          <p:cNvGrpSpPr/>
          <p:nvPr/>
        </p:nvGrpSpPr>
        <p:grpSpPr>
          <a:xfrm>
            <a:off x="886790" y="1719500"/>
            <a:ext cx="1637862" cy="667909"/>
            <a:chOff x="889585" y="2046067"/>
            <a:chExt cx="2462596" cy="1113176"/>
          </a:xfrm>
        </p:grpSpPr>
        <p:sp>
          <p:nvSpPr>
            <p:cNvPr id="130" name="下カーブ矢印 129"/>
            <p:cNvSpPr/>
            <p:nvPr/>
          </p:nvSpPr>
          <p:spPr>
            <a:xfrm>
              <a:off x="1735332" y="2046067"/>
              <a:ext cx="915849" cy="230531"/>
            </a:xfrm>
            <a:prstGeom prst="curved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39" name="テキスト ボックス 138"/>
            <p:cNvSpPr txBox="1"/>
            <p:nvPr/>
          </p:nvSpPr>
          <p:spPr>
            <a:xfrm>
              <a:off x="2575619" y="2832373"/>
              <a:ext cx="776562" cy="307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600" dirty="0" smtClean="0"/>
                <a:t>37</a:t>
              </a:r>
              <a:r>
                <a:rPr kumimoji="1" lang="ja-JP" altLang="en-US" sz="600" dirty="0" smtClean="0"/>
                <a:t>℃ </a:t>
              </a:r>
              <a:r>
                <a:rPr kumimoji="1" lang="en-US" altLang="ja-JP" sz="600" dirty="0" smtClean="0"/>
                <a:t>HBSS</a:t>
              </a:r>
              <a:endParaRPr kumimoji="1" lang="ja-JP" altLang="en-US" sz="600" dirty="0"/>
            </a:p>
          </p:txBody>
        </p:sp>
        <p:grpSp>
          <p:nvGrpSpPr>
            <p:cNvPr id="129" name="グループ化 128"/>
            <p:cNvGrpSpPr>
              <a:grpSpLocks noChangeAspect="1"/>
            </p:cNvGrpSpPr>
            <p:nvPr/>
          </p:nvGrpSpPr>
          <p:grpSpPr>
            <a:xfrm>
              <a:off x="2539394" y="2350414"/>
              <a:ext cx="792000" cy="413855"/>
              <a:chOff x="923021" y="1832845"/>
              <a:chExt cx="1155161" cy="684000"/>
            </a:xfrm>
          </p:grpSpPr>
          <p:sp>
            <p:nvSpPr>
              <p:cNvPr id="132" name="正方形/長方形 131"/>
              <p:cNvSpPr/>
              <p:nvPr/>
            </p:nvSpPr>
            <p:spPr>
              <a:xfrm>
                <a:off x="934821" y="2092035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46" name="直線コネクタ 14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5" name="直線コネクタ 164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グループ化 23"/>
            <p:cNvGrpSpPr/>
            <p:nvPr/>
          </p:nvGrpSpPr>
          <p:grpSpPr>
            <a:xfrm>
              <a:off x="889585" y="2336559"/>
              <a:ext cx="1094706" cy="822684"/>
              <a:chOff x="889585" y="2336559"/>
              <a:chExt cx="1094706" cy="822684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889585" y="2851468"/>
                <a:ext cx="1094706" cy="30777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600" dirty="0" smtClean="0"/>
                  <a:t>Shipping medium</a:t>
                </a:r>
                <a:endParaRPr kumimoji="1" lang="ja-JP" altLang="en-US" sz="600" dirty="0"/>
              </a:p>
            </p:txBody>
          </p:sp>
          <p:grpSp>
            <p:nvGrpSpPr>
              <p:cNvPr id="23" name="グループ化 22"/>
              <p:cNvGrpSpPr/>
              <p:nvPr/>
            </p:nvGrpSpPr>
            <p:grpSpPr>
              <a:xfrm>
                <a:off x="1083650" y="2336559"/>
                <a:ext cx="792000" cy="427710"/>
                <a:chOff x="1083650" y="2336559"/>
                <a:chExt cx="792000" cy="427710"/>
              </a:xfrm>
            </p:grpSpPr>
            <p:grpSp>
              <p:nvGrpSpPr>
                <p:cNvPr id="241" name="グループ化 240"/>
                <p:cNvGrpSpPr/>
                <p:nvPr/>
              </p:nvGrpSpPr>
              <p:grpSpPr>
                <a:xfrm>
                  <a:off x="1083650" y="2350414"/>
                  <a:ext cx="792000" cy="413855"/>
                  <a:chOff x="923021" y="1832845"/>
                  <a:chExt cx="1155161" cy="684000"/>
                </a:xfrm>
              </p:grpSpPr>
              <p:sp>
                <p:nvSpPr>
                  <p:cNvPr id="247" name="正方形/長方形 246"/>
                  <p:cNvSpPr/>
                  <p:nvPr/>
                </p:nvSpPr>
                <p:spPr>
                  <a:xfrm>
                    <a:off x="934821" y="2092036"/>
                    <a:ext cx="1143361" cy="415637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000"/>
                  </a:p>
                </p:txBody>
              </p:sp>
              <p:cxnSp>
                <p:nvCxnSpPr>
                  <p:cNvPr id="248" name="直線コネクタ 247"/>
                  <p:cNvCxnSpPr/>
                  <p:nvPr/>
                </p:nvCxnSpPr>
                <p:spPr>
                  <a:xfrm>
                    <a:off x="934821" y="1832845"/>
                    <a:ext cx="0" cy="68400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直線コネクタ 248"/>
                  <p:cNvCxnSpPr/>
                  <p:nvPr/>
                </p:nvCxnSpPr>
                <p:spPr>
                  <a:xfrm>
                    <a:off x="2078182" y="1832845"/>
                    <a:ext cx="0" cy="68400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0" name="直線コネクタ 249"/>
                  <p:cNvCxnSpPr/>
                  <p:nvPr/>
                </p:nvCxnSpPr>
                <p:spPr>
                  <a:xfrm flipH="1" flipV="1">
                    <a:off x="923021" y="2511395"/>
                    <a:ext cx="1152000" cy="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2" name="グループ化 241"/>
                <p:cNvGrpSpPr>
                  <a:grpSpLocks noChangeAspect="1"/>
                </p:cNvGrpSpPr>
                <p:nvPr/>
              </p:nvGrpSpPr>
              <p:grpSpPr>
                <a:xfrm>
                  <a:off x="1226210" y="2336559"/>
                  <a:ext cx="506880" cy="300136"/>
                  <a:chOff x="923021" y="1832845"/>
                  <a:chExt cx="1155161" cy="684000"/>
                </a:xfrm>
              </p:grpSpPr>
              <p:sp>
                <p:nvSpPr>
                  <p:cNvPr id="243" name="正方形/長方形 242"/>
                  <p:cNvSpPr/>
                  <p:nvPr/>
                </p:nvSpPr>
                <p:spPr>
                  <a:xfrm>
                    <a:off x="934821" y="2223498"/>
                    <a:ext cx="1143361" cy="284173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000"/>
                  </a:p>
                </p:txBody>
              </p:sp>
              <p:cxnSp>
                <p:nvCxnSpPr>
                  <p:cNvPr id="244" name="直線コネクタ 243"/>
                  <p:cNvCxnSpPr/>
                  <p:nvPr/>
                </p:nvCxnSpPr>
                <p:spPr>
                  <a:xfrm>
                    <a:off x="934821" y="1832845"/>
                    <a:ext cx="0" cy="68400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直線コネクタ 244"/>
                  <p:cNvCxnSpPr/>
                  <p:nvPr/>
                </p:nvCxnSpPr>
                <p:spPr>
                  <a:xfrm>
                    <a:off x="2078182" y="1832845"/>
                    <a:ext cx="0" cy="68400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直線コネクタ 245"/>
                  <p:cNvCxnSpPr/>
                  <p:nvPr/>
                </p:nvCxnSpPr>
                <p:spPr>
                  <a:xfrm flipH="1" flipV="1">
                    <a:off x="923021" y="2511395"/>
                    <a:ext cx="1152000" cy="0"/>
                  </a:xfrm>
                  <a:prstGeom prst="line">
                    <a:avLst/>
                  </a:prstGeom>
                  <a:ln w="28575"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157" name="右矢印 156"/>
          <p:cNvSpPr/>
          <p:nvPr/>
        </p:nvSpPr>
        <p:spPr>
          <a:xfrm>
            <a:off x="2852682" y="1943478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236" name="下カーブ矢印 235"/>
          <p:cNvSpPr/>
          <p:nvPr/>
        </p:nvSpPr>
        <p:spPr>
          <a:xfrm>
            <a:off x="1531417" y="3985713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240" name="テキスト ボックス 239"/>
          <p:cNvSpPr txBox="1"/>
          <p:nvPr/>
        </p:nvSpPr>
        <p:spPr>
          <a:xfrm>
            <a:off x="1359167" y="6585578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37</a:t>
            </a:r>
            <a:r>
              <a:rPr kumimoji="1" lang="ja-JP" altLang="en-US" sz="1000" dirty="0" smtClean="0">
                <a:cs typeface="Arial" panose="020B0604020202020204" pitchFamily="34" charset="0"/>
              </a:rPr>
              <a:t>℃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incubator</a:t>
            </a:r>
            <a:r>
              <a:rPr kumimoji="1" lang="ja-JP" altLang="en-US" sz="1000" dirty="0" smtClean="0"/>
              <a:t>へ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(30 min)</a:t>
            </a:r>
            <a:endParaRPr kumimoji="1" lang="ja-JP" altLang="en-US" sz="10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907834" y="4216240"/>
            <a:ext cx="812432" cy="221882"/>
            <a:chOff x="1907834" y="3833051"/>
            <a:chExt cx="812432" cy="221882"/>
          </a:xfrm>
        </p:grpSpPr>
        <p:sp>
          <p:nvSpPr>
            <p:cNvPr id="254" name="フリーフォーム 253"/>
            <p:cNvSpPr>
              <a:spLocks/>
            </p:cNvSpPr>
            <p:nvPr/>
          </p:nvSpPr>
          <p:spPr>
            <a:xfrm>
              <a:off x="1907834" y="4019804"/>
              <a:ext cx="812432" cy="35129"/>
            </a:xfrm>
            <a:custGeom>
              <a:avLst/>
              <a:gdLst>
                <a:gd name="connsiteX0" fmla="*/ 0 w 5825458"/>
                <a:gd name="connsiteY0" fmla="*/ 733930 h 786527"/>
                <a:gd name="connsiteX1" fmla="*/ 721895 w 5825458"/>
                <a:gd name="connsiteY1" fmla="*/ 4 h 786527"/>
                <a:gd name="connsiteX2" fmla="*/ 1443790 w 5825458"/>
                <a:gd name="connsiteY2" fmla="*/ 721899 h 786527"/>
                <a:gd name="connsiteX3" fmla="*/ 2165684 w 5825458"/>
                <a:gd name="connsiteY3" fmla="*/ 4 h 786527"/>
                <a:gd name="connsiteX4" fmla="*/ 2887579 w 5825458"/>
                <a:gd name="connsiteY4" fmla="*/ 709867 h 786527"/>
                <a:gd name="connsiteX5" fmla="*/ 3597442 w 5825458"/>
                <a:gd name="connsiteY5" fmla="*/ 4 h 786527"/>
                <a:gd name="connsiteX6" fmla="*/ 4343400 w 5825458"/>
                <a:gd name="connsiteY6" fmla="*/ 709867 h 786527"/>
                <a:gd name="connsiteX7" fmla="*/ 5065295 w 5825458"/>
                <a:gd name="connsiteY7" fmla="*/ 4 h 786527"/>
                <a:gd name="connsiteX8" fmla="*/ 5751095 w 5825458"/>
                <a:gd name="connsiteY8" fmla="*/ 709867 h 786527"/>
                <a:gd name="connsiteX9" fmla="*/ 5775158 w 5825458"/>
                <a:gd name="connsiteY9" fmla="*/ 733930 h 786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25458" h="786527">
                  <a:moveTo>
                    <a:pt x="0" y="733930"/>
                  </a:moveTo>
                  <a:cubicBezTo>
                    <a:pt x="240631" y="367969"/>
                    <a:pt x="481263" y="2009"/>
                    <a:pt x="721895" y="4"/>
                  </a:cubicBezTo>
                  <a:cubicBezTo>
                    <a:pt x="962527" y="-2001"/>
                    <a:pt x="1203159" y="721899"/>
                    <a:pt x="1443790" y="721899"/>
                  </a:cubicBezTo>
                  <a:cubicBezTo>
                    <a:pt x="1684421" y="721899"/>
                    <a:pt x="1925053" y="2009"/>
                    <a:pt x="2165684" y="4"/>
                  </a:cubicBezTo>
                  <a:cubicBezTo>
                    <a:pt x="2406315" y="-2001"/>
                    <a:pt x="2648953" y="709867"/>
                    <a:pt x="2887579" y="709867"/>
                  </a:cubicBezTo>
                  <a:cubicBezTo>
                    <a:pt x="3126205" y="709867"/>
                    <a:pt x="3354805" y="4"/>
                    <a:pt x="3597442" y="4"/>
                  </a:cubicBezTo>
                  <a:cubicBezTo>
                    <a:pt x="3840079" y="4"/>
                    <a:pt x="4098758" y="709867"/>
                    <a:pt x="4343400" y="709867"/>
                  </a:cubicBezTo>
                  <a:cubicBezTo>
                    <a:pt x="4588042" y="709867"/>
                    <a:pt x="4830679" y="4"/>
                    <a:pt x="5065295" y="4"/>
                  </a:cubicBezTo>
                  <a:cubicBezTo>
                    <a:pt x="5299911" y="4"/>
                    <a:pt x="5632785" y="587546"/>
                    <a:pt x="5751095" y="709867"/>
                  </a:cubicBezTo>
                  <a:cubicBezTo>
                    <a:pt x="5869405" y="832188"/>
                    <a:pt x="5822281" y="783059"/>
                    <a:pt x="5775158" y="733930"/>
                  </a:cubicBezTo>
                </a:path>
              </a:pathLst>
            </a:cu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55" name="グループ化 254"/>
            <p:cNvGrpSpPr>
              <a:grpSpLocks noChangeAspect="1"/>
            </p:cNvGrpSpPr>
            <p:nvPr/>
          </p:nvGrpSpPr>
          <p:grpSpPr bwMode="gray">
            <a:xfrm>
              <a:off x="2190397" y="3833051"/>
              <a:ext cx="247306" cy="177170"/>
              <a:chOff x="923021" y="1832845"/>
              <a:chExt cx="1155161" cy="684000"/>
            </a:xfrm>
          </p:grpSpPr>
          <p:sp>
            <p:nvSpPr>
              <p:cNvPr id="256" name="正方形/長方形 255"/>
              <p:cNvSpPr/>
              <p:nvPr/>
            </p:nvSpPr>
            <p:spPr bwMode="gray">
              <a:xfrm>
                <a:off x="934821" y="2122755"/>
                <a:ext cx="1143361" cy="3849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57" name="直線コネクタ 256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8" name="直線コネクタ 257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8" name="直線コネクタ 277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20" name="下カーブ矢印 319"/>
          <p:cNvSpPr/>
          <p:nvPr/>
        </p:nvSpPr>
        <p:spPr>
          <a:xfrm>
            <a:off x="2548117" y="3972767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321" name="テキスト ボックス 320"/>
          <p:cNvSpPr txBox="1"/>
          <p:nvPr/>
        </p:nvSpPr>
        <p:spPr>
          <a:xfrm>
            <a:off x="286419" y="3392421"/>
            <a:ext cx="6306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③</a:t>
            </a:r>
            <a:r>
              <a:rPr lang="ja-JP" altLang="en-US" sz="1000" dirty="0" smtClean="0"/>
              <a:t>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wash buffer</a:t>
            </a:r>
            <a:r>
              <a:rPr kumimoji="1" lang="ja-JP" altLang="en-US" sz="1000" dirty="0" smtClean="0"/>
              <a:t>をアスピレートし</a:t>
            </a:r>
            <a:r>
              <a:rPr lang="en-US" altLang="ja-JP" sz="1000" dirty="0" smtClean="0"/>
              <a:t>insert</a:t>
            </a:r>
            <a:r>
              <a:rPr lang="ja-JP" altLang="en-US" sz="1000" dirty="0" smtClean="0"/>
              <a:t>の底部を拭いた後、空のトレイに移し、</a:t>
            </a:r>
            <a:r>
              <a:rPr lang="en-US" altLang="ja-JP" sz="1000" dirty="0" smtClean="0"/>
              <a:t>150 </a:t>
            </a:r>
            <a:r>
              <a:rPr lang="en-US" altLang="ja-JP" sz="1000" dirty="0" err="1" smtClean="0"/>
              <a:t>μL</a:t>
            </a:r>
            <a:r>
              <a:rPr lang="ja-JP" altLang="en-US" sz="1000" dirty="0" smtClean="0"/>
              <a:t>の</a:t>
            </a:r>
            <a:r>
              <a:rPr lang="en-US" altLang="ja-JP" sz="1000" dirty="0" smtClean="0"/>
              <a:t>pre-incubation solution</a:t>
            </a:r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　を入れる</a:t>
            </a:r>
            <a:endParaRPr kumimoji="1" lang="ja-JP" altLang="en-US" sz="1000" dirty="0"/>
          </a:p>
        </p:txBody>
      </p:sp>
      <p:sp>
        <p:nvSpPr>
          <p:cNvPr id="259" name="テキスト ボックス 258"/>
          <p:cNvSpPr txBox="1"/>
          <p:nvPr/>
        </p:nvSpPr>
        <p:spPr>
          <a:xfrm>
            <a:off x="2775651" y="15564"/>
            <a:ext cx="1107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dirty="0" smtClean="0"/>
              <a:t>Efflux</a:t>
            </a:r>
            <a:endParaRPr kumimoji="1" lang="ja-JP" altLang="en-US" sz="3200" dirty="0"/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4635169" y="3861913"/>
            <a:ext cx="150554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dirty="0" smtClean="0"/>
              <a:t>150 </a:t>
            </a:r>
            <a:r>
              <a:rPr lang="en-US" altLang="ja-JP" sz="700" dirty="0" err="1" smtClean="0"/>
              <a:t>μL</a:t>
            </a:r>
            <a:r>
              <a:rPr lang="en-US" altLang="ja-JP" sz="700" dirty="0"/>
              <a:t> </a:t>
            </a:r>
            <a:r>
              <a:rPr lang="en-US" altLang="ja-JP" sz="700" dirty="0" smtClean="0"/>
              <a:t>37℃ pre-incubation solution</a:t>
            </a:r>
            <a:endParaRPr kumimoji="1" lang="ja-JP" altLang="en-US" sz="700" dirty="0"/>
          </a:p>
        </p:txBody>
      </p:sp>
      <p:sp>
        <p:nvSpPr>
          <p:cNvPr id="268" name="右矢印 267"/>
          <p:cNvSpPr/>
          <p:nvPr/>
        </p:nvSpPr>
        <p:spPr>
          <a:xfrm>
            <a:off x="3723285" y="4170390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pSp>
        <p:nvGrpSpPr>
          <p:cNvPr id="269" name="グループ化 268"/>
          <p:cNvGrpSpPr>
            <a:grpSpLocks noChangeAspect="1"/>
          </p:cNvGrpSpPr>
          <p:nvPr/>
        </p:nvGrpSpPr>
        <p:grpSpPr>
          <a:xfrm>
            <a:off x="4147647" y="4178432"/>
            <a:ext cx="531168" cy="277560"/>
            <a:chOff x="3558486" y="8341532"/>
            <a:chExt cx="792000" cy="413857"/>
          </a:xfrm>
        </p:grpSpPr>
        <p:grpSp>
          <p:nvGrpSpPr>
            <p:cNvPr id="270" name="グループ化 269"/>
            <p:cNvGrpSpPr/>
            <p:nvPr/>
          </p:nvGrpSpPr>
          <p:grpSpPr bwMode="gray">
            <a:xfrm>
              <a:off x="3558486" y="8341532"/>
              <a:ext cx="792000" cy="413857"/>
              <a:chOff x="923021" y="1832845"/>
              <a:chExt cx="1155161" cy="684000"/>
            </a:xfrm>
          </p:grpSpPr>
          <p:sp>
            <p:nvSpPr>
              <p:cNvPr id="280" name="正方形/長方形 279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81" name="直線コネクタ 280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2" name="直線コネクタ 281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3" name="直線コネクタ 282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71" name="グループ化 270"/>
            <p:cNvGrpSpPr>
              <a:grpSpLocks noChangeAspect="1"/>
            </p:cNvGrpSpPr>
            <p:nvPr/>
          </p:nvGrpSpPr>
          <p:grpSpPr bwMode="gray">
            <a:xfrm>
              <a:off x="3704266" y="8351402"/>
              <a:ext cx="506880" cy="300138"/>
              <a:chOff x="923021" y="1832845"/>
              <a:chExt cx="1155161" cy="684000"/>
            </a:xfrm>
          </p:grpSpPr>
          <p:sp>
            <p:nvSpPr>
              <p:cNvPr id="272" name="正方形/長方形 271"/>
              <p:cNvSpPr/>
              <p:nvPr/>
            </p:nvSpPr>
            <p:spPr bwMode="gray">
              <a:xfrm>
                <a:off x="934821" y="2084455"/>
                <a:ext cx="1143361" cy="4232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73" name="直線コネクタ 272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4" name="直線コネクタ 273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5" name="直線コネクタ 274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61" name="円弧 260"/>
          <p:cNvSpPr/>
          <p:nvPr/>
        </p:nvSpPr>
        <p:spPr>
          <a:xfrm rot="10800000" flipV="1">
            <a:off x="4419130" y="4047049"/>
            <a:ext cx="608167" cy="548640"/>
          </a:xfrm>
          <a:prstGeom prst="arc">
            <a:avLst/>
          </a:prstGeom>
          <a:ln>
            <a:headEnd w="med" len="lg"/>
            <a:tailEnd type="stealt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284" name="テキスト ボックス 283"/>
          <p:cNvSpPr txBox="1"/>
          <p:nvPr/>
        </p:nvSpPr>
        <p:spPr>
          <a:xfrm>
            <a:off x="336429" y="4755669"/>
            <a:ext cx="5089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④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の</a:t>
            </a:r>
            <a:r>
              <a:rPr kumimoji="1" lang="en-US" altLang="ja-JP" sz="1000" dirty="0" smtClean="0"/>
              <a:t>wash buffer</a:t>
            </a:r>
            <a:r>
              <a:rPr kumimoji="1" lang="ja-JP" altLang="en-US" sz="1000" dirty="0" smtClean="0"/>
              <a:t>をアスピレートし</a:t>
            </a:r>
            <a:r>
              <a:rPr lang="en-US" altLang="ja-JP" sz="1000" dirty="0" smtClean="0"/>
              <a:t>insert</a:t>
            </a:r>
            <a:r>
              <a:rPr lang="ja-JP" altLang="en-US" sz="1000" dirty="0" smtClean="0"/>
              <a:t>の底部を拭いた後、空のトレイに移し、</a:t>
            </a:r>
            <a:r>
              <a:rPr lang="en-US" altLang="ja-JP" sz="1000" dirty="0" smtClean="0"/>
              <a:t>150 </a:t>
            </a:r>
            <a:r>
              <a:rPr lang="en-US" altLang="ja-JP" sz="1000" dirty="0" err="1" smtClean="0"/>
              <a:t>μL</a:t>
            </a:r>
            <a:r>
              <a:rPr lang="ja-JP" altLang="en-US" sz="1000" dirty="0" smtClean="0"/>
              <a:t>の</a:t>
            </a:r>
            <a:endParaRPr lang="en-US" altLang="ja-JP" sz="1000" dirty="0" smtClean="0"/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　</a:t>
            </a:r>
            <a:r>
              <a:rPr lang="en-US" altLang="ja-JP" sz="1000" dirty="0" smtClean="0"/>
              <a:t>pre-incubation solution</a:t>
            </a:r>
            <a:r>
              <a:rPr lang="ja-JP" altLang="en-US" sz="1000" dirty="0" smtClean="0"/>
              <a:t>を入れる</a:t>
            </a:r>
            <a:endParaRPr kumimoji="1" lang="ja-JP" altLang="en-US" sz="1000" dirty="0"/>
          </a:p>
        </p:txBody>
      </p:sp>
      <p:grpSp>
        <p:nvGrpSpPr>
          <p:cNvPr id="389" name="グループ化 388"/>
          <p:cNvGrpSpPr>
            <a:grpSpLocks noChangeAspect="1"/>
          </p:cNvGrpSpPr>
          <p:nvPr/>
        </p:nvGrpSpPr>
        <p:grpSpPr>
          <a:xfrm>
            <a:off x="664416" y="5451809"/>
            <a:ext cx="578190" cy="302130"/>
            <a:chOff x="1188712" y="435895"/>
            <a:chExt cx="925200" cy="483458"/>
          </a:xfrm>
        </p:grpSpPr>
        <p:grpSp>
          <p:nvGrpSpPr>
            <p:cNvPr id="390" name="グループ化 389"/>
            <p:cNvGrpSpPr/>
            <p:nvPr/>
          </p:nvGrpSpPr>
          <p:grpSpPr bwMode="gray">
            <a:xfrm>
              <a:off x="1188712" y="435895"/>
              <a:ext cx="925200" cy="483458"/>
              <a:chOff x="923021" y="1832845"/>
              <a:chExt cx="1155161" cy="684000"/>
            </a:xfrm>
          </p:grpSpPr>
          <p:sp>
            <p:nvSpPr>
              <p:cNvPr id="396" name="正方形/長方形 395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97" name="直線コネクタ 396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8" name="直線コネクタ 397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9" name="直線コネクタ 398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91" name="グループ化 390"/>
            <p:cNvGrpSpPr>
              <a:grpSpLocks noChangeAspect="1"/>
            </p:cNvGrpSpPr>
            <p:nvPr/>
          </p:nvGrpSpPr>
          <p:grpSpPr>
            <a:xfrm>
              <a:off x="1342066" y="447375"/>
              <a:ext cx="592128" cy="350614"/>
              <a:chOff x="923021" y="1832845"/>
              <a:chExt cx="1155161" cy="684000"/>
            </a:xfrm>
          </p:grpSpPr>
          <p:sp>
            <p:nvSpPr>
              <p:cNvPr id="392" name="正方形/長方形 391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93" name="直線コネクタ 392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4" name="直線コネクタ 393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5" name="直線コネクタ 394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01" name="下カーブ矢印 400"/>
          <p:cNvSpPr/>
          <p:nvPr/>
        </p:nvSpPr>
        <p:spPr>
          <a:xfrm>
            <a:off x="1199684" y="5239257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402" name="グループ化 401"/>
          <p:cNvGrpSpPr>
            <a:grpSpLocks noChangeAspect="1"/>
          </p:cNvGrpSpPr>
          <p:nvPr/>
        </p:nvGrpSpPr>
        <p:grpSpPr bwMode="gray">
          <a:xfrm>
            <a:off x="1903791" y="5487693"/>
            <a:ext cx="499997" cy="261266"/>
            <a:chOff x="923021" y="1832845"/>
            <a:chExt cx="1155161" cy="684000"/>
          </a:xfrm>
        </p:grpSpPr>
        <p:sp>
          <p:nvSpPr>
            <p:cNvPr id="403" name="正方形/長方形 402"/>
            <p:cNvSpPr/>
            <p:nvPr/>
          </p:nvSpPr>
          <p:spPr bwMode="gray"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404" name="直線コネクタ 403"/>
            <p:cNvCxnSpPr/>
            <p:nvPr/>
          </p:nvCxnSpPr>
          <p:spPr bwMode="gray"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5" name="直線コネクタ 404"/>
            <p:cNvCxnSpPr/>
            <p:nvPr/>
          </p:nvCxnSpPr>
          <p:spPr bwMode="gray"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6" name="直線コネクタ 405"/>
            <p:cNvCxnSpPr/>
            <p:nvPr/>
          </p:nvCxnSpPr>
          <p:spPr bwMode="gray"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7" name="テキスト ボックス 406"/>
          <p:cNvSpPr txBox="1"/>
          <p:nvPr/>
        </p:nvSpPr>
        <p:spPr>
          <a:xfrm>
            <a:off x="2559798" y="5414401"/>
            <a:ext cx="307464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各</a:t>
            </a:r>
            <a:r>
              <a:rPr lang="en-US" altLang="ja-JP" sz="800" dirty="0" smtClean="0"/>
              <a:t>well</a:t>
            </a:r>
            <a:r>
              <a:rPr lang="ja-JP" altLang="en-US" sz="800" dirty="0" smtClean="0"/>
              <a:t>にそれぞれの条件に対応した</a:t>
            </a:r>
            <a:r>
              <a:rPr lang="en-US" altLang="ja-JP" sz="800" dirty="0" smtClean="0"/>
              <a:t>300 </a:t>
            </a:r>
            <a:r>
              <a:rPr lang="en-US" altLang="ja-JP" sz="800" dirty="0" err="1" smtClean="0"/>
              <a:t>μL</a:t>
            </a:r>
            <a:r>
              <a:rPr lang="en-US" altLang="ja-JP" sz="800" dirty="0" smtClean="0"/>
              <a:t>  pre-incubation solution</a:t>
            </a:r>
            <a:r>
              <a:rPr lang="ja-JP" altLang="en-US" sz="800" dirty="0" smtClean="0"/>
              <a:t>を入れる</a:t>
            </a:r>
            <a:endParaRPr lang="en-US" altLang="ja-JP" sz="800" dirty="0" smtClean="0"/>
          </a:p>
        </p:txBody>
      </p:sp>
      <p:sp>
        <p:nvSpPr>
          <p:cNvPr id="408" name="テキスト ボックス 407"/>
          <p:cNvSpPr txBox="1"/>
          <p:nvPr/>
        </p:nvSpPr>
        <p:spPr>
          <a:xfrm>
            <a:off x="1650835" y="5810584"/>
            <a:ext cx="1002197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600" dirty="0" smtClean="0"/>
              <a:t>Basal pre-incubation plate</a:t>
            </a:r>
            <a:endParaRPr kumimoji="1" lang="ja-JP" altLang="en-US" sz="600" dirty="0"/>
          </a:p>
        </p:txBody>
      </p:sp>
      <p:grpSp>
        <p:nvGrpSpPr>
          <p:cNvPr id="409" name="グループ化 408"/>
          <p:cNvGrpSpPr>
            <a:grpSpLocks noChangeAspect="1"/>
          </p:cNvGrpSpPr>
          <p:nvPr/>
        </p:nvGrpSpPr>
        <p:grpSpPr>
          <a:xfrm>
            <a:off x="709256" y="6582222"/>
            <a:ext cx="556942" cy="272610"/>
            <a:chOff x="1339958" y="8531633"/>
            <a:chExt cx="925200" cy="501998"/>
          </a:xfrm>
        </p:grpSpPr>
        <p:sp>
          <p:nvSpPr>
            <p:cNvPr id="410" name="正方形/長方形 409"/>
            <p:cNvSpPr/>
            <p:nvPr/>
          </p:nvSpPr>
          <p:spPr>
            <a:xfrm>
              <a:off x="1349409" y="8733372"/>
              <a:ext cx="915749" cy="29377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cxnSp>
          <p:nvCxnSpPr>
            <p:cNvPr id="411" name="直線コネクタ 410"/>
            <p:cNvCxnSpPr/>
            <p:nvPr/>
          </p:nvCxnSpPr>
          <p:spPr>
            <a:xfrm>
              <a:off x="1349409" y="8550173"/>
              <a:ext cx="0" cy="48345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2" name="直線コネクタ 411"/>
            <p:cNvCxnSpPr/>
            <p:nvPr/>
          </p:nvCxnSpPr>
          <p:spPr>
            <a:xfrm>
              <a:off x="2265158" y="8550173"/>
              <a:ext cx="0" cy="48345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3" name="直線コネクタ 412"/>
            <p:cNvCxnSpPr/>
            <p:nvPr/>
          </p:nvCxnSpPr>
          <p:spPr>
            <a:xfrm flipH="1" flipV="1">
              <a:off x="1339958" y="9029779"/>
              <a:ext cx="92266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14" name="グループ化 413"/>
            <p:cNvGrpSpPr>
              <a:grpSpLocks noChangeAspect="1"/>
            </p:cNvGrpSpPr>
            <p:nvPr/>
          </p:nvGrpSpPr>
          <p:grpSpPr>
            <a:xfrm>
              <a:off x="1511981" y="8531633"/>
              <a:ext cx="592128" cy="350614"/>
              <a:chOff x="923021" y="1832845"/>
              <a:chExt cx="1155161" cy="684000"/>
            </a:xfrm>
          </p:grpSpPr>
          <p:sp>
            <p:nvSpPr>
              <p:cNvPr id="415" name="正方形/長方形 414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416" name="直線コネクタ 415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7" name="直線コネクタ 416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8" name="直線コネクタ 417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75" name="テキスト ボックス 174"/>
          <p:cNvSpPr txBox="1"/>
          <p:nvPr/>
        </p:nvSpPr>
        <p:spPr>
          <a:xfrm>
            <a:off x="-31798" y="-13274"/>
            <a:ext cx="1630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bg1">
                    <a:lumMod val="50000"/>
                  </a:schemeClr>
                </a:solidFill>
              </a:rPr>
              <a:t>Quick Manual</a:t>
            </a:r>
            <a:endParaRPr kumimoji="1" lang="ja-JP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6138953" y="8880558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>
                    <a:lumMod val="50000"/>
                  </a:schemeClr>
                </a:solidFill>
              </a:rPr>
              <a:t>2018/04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1485022" y="1314757"/>
            <a:ext cx="46121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00" dirty="0" smtClean="0">
                <a:solidFill>
                  <a:srgbClr val="FF0000"/>
                </a:solidFill>
              </a:rPr>
              <a:t>* 25 mL</a:t>
            </a:r>
            <a:r>
              <a:rPr lang="ja-JP" altLang="en-US" sz="700" dirty="0" smtClean="0">
                <a:solidFill>
                  <a:srgbClr val="FF0000"/>
                </a:solidFill>
              </a:rPr>
              <a:t>よりも多いと、この後の操作においてコンタミネーションの原因となりますのでできるだけ正確に入れてください</a:t>
            </a:r>
            <a:endParaRPr kumimoji="1" lang="ja-JP" altLang="en-US" sz="700" dirty="0">
              <a:solidFill>
                <a:srgbClr val="FF0000"/>
              </a:solidFill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2408803" y="6428247"/>
            <a:ext cx="402065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 smtClean="0">
                <a:solidFill>
                  <a:srgbClr val="FF0000"/>
                </a:solidFill>
              </a:rPr>
              <a:t>* Insert</a:t>
            </a:r>
            <a:r>
              <a:rPr lang="ja-JP" altLang="en-US" sz="700" dirty="0" smtClean="0">
                <a:solidFill>
                  <a:srgbClr val="FF0000"/>
                </a:solidFill>
              </a:rPr>
              <a:t>を重ねる時は角から順番に入れていくと気泡が入りにくいです</a:t>
            </a:r>
            <a:endParaRPr lang="en-US" altLang="ja-JP" sz="700" dirty="0" smtClean="0">
              <a:solidFill>
                <a:srgbClr val="FF0000"/>
              </a:solidFill>
            </a:endParaRPr>
          </a:p>
          <a:p>
            <a:r>
              <a:rPr kumimoji="1" lang="en-US" altLang="ja-JP" sz="700" dirty="0" smtClean="0">
                <a:solidFill>
                  <a:srgbClr val="FF0000"/>
                </a:solidFill>
              </a:rPr>
              <a:t>* </a:t>
            </a:r>
            <a:r>
              <a:rPr kumimoji="1" lang="ja-JP" altLang="en-US" sz="700" dirty="0" smtClean="0">
                <a:solidFill>
                  <a:srgbClr val="FF0000"/>
                </a:solidFill>
              </a:rPr>
              <a:t>万が一、気泡が入ってしまってもやり直す事はしないでください。コンタミネーションの原因</a:t>
            </a:r>
            <a:r>
              <a:rPr kumimoji="1" lang="ja-JP" altLang="en-US" sz="700" smtClean="0">
                <a:solidFill>
                  <a:srgbClr val="FF0000"/>
                </a:solidFill>
              </a:rPr>
              <a:t>となります</a:t>
            </a:r>
            <a:endParaRPr kumimoji="1" lang="en-US" altLang="ja-JP" sz="700" dirty="0" smtClean="0">
              <a:solidFill>
                <a:srgbClr val="FF0000"/>
              </a:solidFill>
            </a:endParaRPr>
          </a:p>
          <a:p>
            <a:r>
              <a:rPr kumimoji="1" lang="en-US" altLang="ja-JP" sz="700" dirty="0" smtClean="0">
                <a:solidFill>
                  <a:srgbClr val="FF0000"/>
                </a:solidFill>
              </a:rPr>
              <a:t>* </a:t>
            </a:r>
            <a:r>
              <a:rPr kumimoji="1" lang="ja-JP" altLang="en-US" sz="700" dirty="0" smtClean="0">
                <a:solidFill>
                  <a:srgbClr val="FF0000"/>
                </a:solidFill>
              </a:rPr>
              <a:t>気泡が入った場合にはプレートの上に重たいものをのせて気泡を端に寄せてください</a:t>
            </a:r>
            <a:endParaRPr kumimoji="1" lang="ja-JP" altLang="en-US" sz="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14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31174" y="542026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/>
              <a:t>ii) Assa</a:t>
            </a:r>
            <a:r>
              <a:rPr lang="en-US" altLang="ja-JP" sz="1050" dirty="0"/>
              <a:t>y</a:t>
            </a:r>
            <a:endParaRPr kumimoji="1" lang="ja-JP" altLang="en-US" sz="105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8104" y="5052369"/>
            <a:ext cx="5950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/>
              <a:t>iii) Stop</a:t>
            </a:r>
            <a:endParaRPr kumimoji="1" lang="ja-JP" altLang="en-US" sz="1050" dirty="0"/>
          </a:p>
        </p:txBody>
      </p:sp>
      <p:grpSp>
        <p:nvGrpSpPr>
          <p:cNvPr id="89" name="グループ化 88"/>
          <p:cNvGrpSpPr>
            <a:grpSpLocks noChangeAspect="1"/>
          </p:cNvGrpSpPr>
          <p:nvPr/>
        </p:nvGrpSpPr>
        <p:grpSpPr bwMode="gray">
          <a:xfrm>
            <a:off x="3052086" y="1536764"/>
            <a:ext cx="499997" cy="261266"/>
            <a:chOff x="923021" y="1832845"/>
            <a:chExt cx="1155161" cy="684000"/>
          </a:xfrm>
        </p:grpSpPr>
        <p:sp>
          <p:nvSpPr>
            <p:cNvPr id="90" name="正方形/長方形 89"/>
            <p:cNvSpPr/>
            <p:nvPr/>
          </p:nvSpPr>
          <p:spPr bwMode="gray"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91" name="直線コネクタ 90"/>
            <p:cNvCxnSpPr/>
            <p:nvPr/>
          </p:nvCxnSpPr>
          <p:spPr bwMode="gray"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/>
            <p:nvPr/>
          </p:nvCxnSpPr>
          <p:spPr bwMode="gray"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 bwMode="gray"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円弧 93"/>
          <p:cNvSpPr/>
          <p:nvPr/>
        </p:nvSpPr>
        <p:spPr>
          <a:xfrm rot="16200000">
            <a:off x="1003800" y="1228934"/>
            <a:ext cx="608167" cy="548640"/>
          </a:xfrm>
          <a:prstGeom prst="arc">
            <a:avLst/>
          </a:prstGeom>
          <a:ln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71625" y="1095046"/>
            <a:ext cx="78593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/>
              <a:t> </a:t>
            </a:r>
            <a:r>
              <a:rPr kumimoji="1" lang="ja-JP" altLang="en-US" sz="700" dirty="0" smtClean="0"/>
              <a:t>アスピレート</a:t>
            </a:r>
            <a:endParaRPr kumimoji="1" lang="ja-JP" altLang="en-US" sz="700" dirty="0"/>
          </a:p>
        </p:txBody>
      </p:sp>
      <p:grpSp>
        <p:nvGrpSpPr>
          <p:cNvPr id="96" name="グループ化 95"/>
          <p:cNvGrpSpPr>
            <a:grpSpLocks noChangeAspect="1"/>
          </p:cNvGrpSpPr>
          <p:nvPr/>
        </p:nvGrpSpPr>
        <p:grpSpPr>
          <a:xfrm>
            <a:off x="635711" y="1393841"/>
            <a:ext cx="563183" cy="275665"/>
            <a:chOff x="1280038" y="7115823"/>
            <a:chExt cx="925200" cy="501998"/>
          </a:xfrm>
        </p:grpSpPr>
        <p:grpSp>
          <p:nvGrpSpPr>
            <p:cNvPr id="97" name="グループ化 96"/>
            <p:cNvGrpSpPr/>
            <p:nvPr/>
          </p:nvGrpSpPr>
          <p:grpSpPr>
            <a:xfrm>
              <a:off x="1280038" y="7134363"/>
              <a:ext cx="925200" cy="483458"/>
              <a:chOff x="923021" y="1832845"/>
              <a:chExt cx="1155161" cy="684000"/>
            </a:xfrm>
          </p:grpSpPr>
          <p:sp>
            <p:nvSpPr>
              <p:cNvPr id="103" name="正方形/長方形 102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104" name="直線コネクタ 103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グループ化 97"/>
            <p:cNvGrpSpPr>
              <a:grpSpLocks noChangeAspect="1"/>
            </p:cNvGrpSpPr>
            <p:nvPr/>
          </p:nvGrpSpPr>
          <p:grpSpPr>
            <a:xfrm>
              <a:off x="1452061" y="7115823"/>
              <a:ext cx="592128" cy="350614"/>
              <a:chOff x="923021" y="1832845"/>
              <a:chExt cx="1155161" cy="684000"/>
            </a:xfrm>
          </p:grpSpPr>
          <p:sp>
            <p:nvSpPr>
              <p:cNvPr id="99" name="正方形/長方形 98"/>
              <p:cNvSpPr/>
              <p:nvPr/>
            </p:nvSpPr>
            <p:spPr>
              <a:xfrm>
                <a:off x="934821" y="2223498"/>
                <a:ext cx="1143361" cy="2841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/>
              </a:p>
            </p:txBody>
          </p:sp>
          <p:cxnSp>
            <p:nvCxnSpPr>
              <p:cNvPr id="100" name="直線コネクタ 99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/>
              <p:cNvCxnSpPr/>
              <p:nvPr/>
            </p:nvCxnSpPr>
            <p:spPr>
              <a:xfrm flipH="1" flipV="1">
                <a:off x="923021" y="2511394"/>
                <a:ext cx="1152001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8" name="下カーブ矢印 107"/>
          <p:cNvSpPr/>
          <p:nvPr/>
        </p:nvSpPr>
        <p:spPr>
          <a:xfrm>
            <a:off x="1566869" y="1318577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109" name="グループ化 108"/>
          <p:cNvGrpSpPr/>
          <p:nvPr/>
        </p:nvGrpSpPr>
        <p:grpSpPr>
          <a:xfrm>
            <a:off x="1943286" y="1549104"/>
            <a:ext cx="812432" cy="221882"/>
            <a:chOff x="1907834" y="3833051"/>
            <a:chExt cx="812432" cy="221882"/>
          </a:xfrm>
        </p:grpSpPr>
        <p:sp>
          <p:nvSpPr>
            <p:cNvPr id="110" name="フリーフォーム 109"/>
            <p:cNvSpPr>
              <a:spLocks/>
            </p:cNvSpPr>
            <p:nvPr/>
          </p:nvSpPr>
          <p:spPr>
            <a:xfrm>
              <a:off x="1907834" y="4019804"/>
              <a:ext cx="812432" cy="35129"/>
            </a:xfrm>
            <a:custGeom>
              <a:avLst/>
              <a:gdLst>
                <a:gd name="connsiteX0" fmla="*/ 0 w 5825458"/>
                <a:gd name="connsiteY0" fmla="*/ 733930 h 786527"/>
                <a:gd name="connsiteX1" fmla="*/ 721895 w 5825458"/>
                <a:gd name="connsiteY1" fmla="*/ 4 h 786527"/>
                <a:gd name="connsiteX2" fmla="*/ 1443790 w 5825458"/>
                <a:gd name="connsiteY2" fmla="*/ 721899 h 786527"/>
                <a:gd name="connsiteX3" fmla="*/ 2165684 w 5825458"/>
                <a:gd name="connsiteY3" fmla="*/ 4 h 786527"/>
                <a:gd name="connsiteX4" fmla="*/ 2887579 w 5825458"/>
                <a:gd name="connsiteY4" fmla="*/ 709867 h 786527"/>
                <a:gd name="connsiteX5" fmla="*/ 3597442 w 5825458"/>
                <a:gd name="connsiteY5" fmla="*/ 4 h 786527"/>
                <a:gd name="connsiteX6" fmla="*/ 4343400 w 5825458"/>
                <a:gd name="connsiteY6" fmla="*/ 709867 h 786527"/>
                <a:gd name="connsiteX7" fmla="*/ 5065295 w 5825458"/>
                <a:gd name="connsiteY7" fmla="*/ 4 h 786527"/>
                <a:gd name="connsiteX8" fmla="*/ 5751095 w 5825458"/>
                <a:gd name="connsiteY8" fmla="*/ 709867 h 786527"/>
                <a:gd name="connsiteX9" fmla="*/ 5775158 w 5825458"/>
                <a:gd name="connsiteY9" fmla="*/ 733930 h 786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25458" h="786527">
                  <a:moveTo>
                    <a:pt x="0" y="733930"/>
                  </a:moveTo>
                  <a:cubicBezTo>
                    <a:pt x="240631" y="367969"/>
                    <a:pt x="481263" y="2009"/>
                    <a:pt x="721895" y="4"/>
                  </a:cubicBezTo>
                  <a:cubicBezTo>
                    <a:pt x="962527" y="-2001"/>
                    <a:pt x="1203159" y="721899"/>
                    <a:pt x="1443790" y="721899"/>
                  </a:cubicBezTo>
                  <a:cubicBezTo>
                    <a:pt x="1684421" y="721899"/>
                    <a:pt x="1925053" y="2009"/>
                    <a:pt x="2165684" y="4"/>
                  </a:cubicBezTo>
                  <a:cubicBezTo>
                    <a:pt x="2406315" y="-2001"/>
                    <a:pt x="2648953" y="709867"/>
                    <a:pt x="2887579" y="709867"/>
                  </a:cubicBezTo>
                  <a:cubicBezTo>
                    <a:pt x="3126205" y="709867"/>
                    <a:pt x="3354805" y="4"/>
                    <a:pt x="3597442" y="4"/>
                  </a:cubicBezTo>
                  <a:cubicBezTo>
                    <a:pt x="3840079" y="4"/>
                    <a:pt x="4098758" y="709867"/>
                    <a:pt x="4343400" y="709867"/>
                  </a:cubicBezTo>
                  <a:cubicBezTo>
                    <a:pt x="4588042" y="709867"/>
                    <a:pt x="4830679" y="4"/>
                    <a:pt x="5065295" y="4"/>
                  </a:cubicBezTo>
                  <a:cubicBezTo>
                    <a:pt x="5299911" y="4"/>
                    <a:pt x="5632785" y="587546"/>
                    <a:pt x="5751095" y="709867"/>
                  </a:cubicBezTo>
                  <a:cubicBezTo>
                    <a:pt x="5869405" y="832188"/>
                    <a:pt x="5822281" y="783059"/>
                    <a:pt x="5775158" y="733930"/>
                  </a:cubicBezTo>
                </a:path>
              </a:pathLst>
            </a:cu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1" name="グループ化 110"/>
            <p:cNvGrpSpPr>
              <a:grpSpLocks noChangeAspect="1"/>
            </p:cNvGrpSpPr>
            <p:nvPr/>
          </p:nvGrpSpPr>
          <p:grpSpPr bwMode="gray">
            <a:xfrm>
              <a:off x="2190397" y="3833051"/>
              <a:ext cx="247306" cy="177170"/>
              <a:chOff x="923021" y="1832845"/>
              <a:chExt cx="1155161" cy="684000"/>
            </a:xfrm>
          </p:grpSpPr>
          <p:sp>
            <p:nvSpPr>
              <p:cNvPr id="112" name="正方形/長方形 111"/>
              <p:cNvSpPr/>
              <p:nvPr/>
            </p:nvSpPr>
            <p:spPr bwMode="gray">
              <a:xfrm>
                <a:off x="934821" y="2122755"/>
                <a:ext cx="1143361" cy="3849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3" name="直線コネクタ 112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16" name="下カーブ矢印 115"/>
          <p:cNvSpPr/>
          <p:nvPr/>
        </p:nvSpPr>
        <p:spPr>
          <a:xfrm>
            <a:off x="2583569" y="1305631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118" name="右矢印 117"/>
          <p:cNvSpPr/>
          <p:nvPr/>
        </p:nvSpPr>
        <p:spPr>
          <a:xfrm>
            <a:off x="3758737" y="1503254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pSp>
        <p:nvGrpSpPr>
          <p:cNvPr id="159" name="グループ化 158"/>
          <p:cNvGrpSpPr/>
          <p:nvPr/>
        </p:nvGrpSpPr>
        <p:grpSpPr>
          <a:xfrm>
            <a:off x="4183099" y="1511296"/>
            <a:ext cx="531168" cy="277560"/>
            <a:chOff x="4183099" y="1061134"/>
            <a:chExt cx="531168" cy="277560"/>
          </a:xfrm>
        </p:grpSpPr>
        <p:grpSp>
          <p:nvGrpSpPr>
            <p:cNvPr id="120" name="グループ化 119"/>
            <p:cNvGrpSpPr/>
            <p:nvPr/>
          </p:nvGrpSpPr>
          <p:grpSpPr bwMode="gray">
            <a:xfrm>
              <a:off x="4183099" y="1061134"/>
              <a:ext cx="531168" cy="277560"/>
              <a:chOff x="923021" y="1832845"/>
              <a:chExt cx="1155161" cy="684000"/>
            </a:xfrm>
          </p:grpSpPr>
          <p:sp>
            <p:nvSpPr>
              <p:cNvPr id="126" name="正方形/長方形 125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27" name="直線コネクタ 126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グループ化 120"/>
            <p:cNvGrpSpPr>
              <a:grpSpLocks noChangeAspect="1"/>
            </p:cNvGrpSpPr>
            <p:nvPr/>
          </p:nvGrpSpPr>
          <p:grpSpPr bwMode="gray">
            <a:xfrm>
              <a:off x="4280869" y="1067753"/>
              <a:ext cx="339948" cy="201292"/>
              <a:chOff x="923021" y="1832845"/>
              <a:chExt cx="1155161" cy="684000"/>
            </a:xfrm>
          </p:grpSpPr>
          <p:sp>
            <p:nvSpPr>
              <p:cNvPr id="122" name="正方形/長方形 121"/>
              <p:cNvSpPr/>
              <p:nvPr/>
            </p:nvSpPr>
            <p:spPr bwMode="gray">
              <a:xfrm>
                <a:off x="934821" y="2084455"/>
                <a:ext cx="1143361" cy="4232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23" name="直線コネクタ 122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直線コネクタ 123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" name="直線コネクタ 124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31" name="テキスト ボックス 130"/>
          <p:cNvSpPr txBox="1"/>
          <p:nvPr/>
        </p:nvSpPr>
        <p:spPr>
          <a:xfrm>
            <a:off x="281865" y="802518"/>
            <a:ext cx="5208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① </a:t>
            </a:r>
            <a:r>
              <a:rPr kumimoji="1" lang="en-US" altLang="ja-JP" sz="1000" dirty="0" smtClean="0"/>
              <a:t>insert</a:t>
            </a:r>
            <a:r>
              <a:rPr kumimoji="1" lang="ja-JP" altLang="en-US" sz="1000" dirty="0" smtClean="0"/>
              <a:t>の</a:t>
            </a:r>
            <a:r>
              <a:rPr lang="en-US" altLang="ja-JP" sz="1000" dirty="0" smtClean="0"/>
              <a:t>pre-incubation solution</a:t>
            </a:r>
            <a:r>
              <a:rPr kumimoji="1" lang="ja-JP" altLang="en-US" sz="1000" dirty="0" smtClean="0"/>
              <a:t>をアスピレートし</a:t>
            </a:r>
            <a:r>
              <a:rPr lang="en-US" altLang="ja-JP" sz="1000" dirty="0" smtClean="0"/>
              <a:t>insert</a:t>
            </a:r>
            <a:r>
              <a:rPr lang="ja-JP" altLang="en-US" sz="1000" dirty="0" smtClean="0"/>
              <a:t>の底部を拭いた後、空のトレイに移す</a:t>
            </a:r>
            <a:endParaRPr kumimoji="1" lang="ja-JP" altLang="en-US" sz="1000" dirty="0"/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281163" y="2917288"/>
            <a:ext cx="52405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③</a:t>
            </a:r>
            <a:r>
              <a:rPr lang="ja-JP" altLang="en-US" sz="1000" dirty="0" smtClean="0"/>
              <a:t> </a:t>
            </a:r>
            <a:r>
              <a:rPr lang="en-US" altLang="ja-JP" sz="1000" dirty="0" smtClean="0"/>
              <a:t>300 </a:t>
            </a:r>
            <a:r>
              <a:rPr lang="en-US" altLang="ja-JP" sz="1000" dirty="0" err="1" smtClean="0"/>
              <a:t>μL</a:t>
            </a:r>
            <a:r>
              <a:rPr lang="ja-JP" altLang="en-US" sz="1000" dirty="0" smtClean="0"/>
              <a:t>の</a:t>
            </a:r>
            <a:r>
              <a:rPr lang="en-US" altLang="ja-JP" sz="1000" dirty="0" smtClean="0"/>
              <a:t>receiving solution (</a:t>
            </a:r>
            <a:r>
              <a:rPr lang="en-US" altLang="ja-JP" sz="1000" dirty="0" err="1" smtClean="0"/>
              <a:t>AtoB</a:t>
            </a:r>
            <a:r>
              <a:rPr lang="en-US" altLang="ja-JP" sz="1000" dirty="0" smtClean="0"/>
              <a:t>), dosing solution (</a:t>
            </a:r>
            <a:r>
              <a:rPr lang="en-US" altLang="ja-JP" sz="1000" dirty="0" err="1" smtClean="0"/>
              <a:t>BtoA</a:t>
            </a:r>
            <a:r>
              <a:rPr lang="en-US" altLang="ja-JP" sz="1000" dirty="0" smtClean="0"/>
              <a:t>) </a:t>
            </a:r>
            <a:r>
              <a:rPr lang="ja-JP" altLang="en-US" sz="1000" dirty="0" smtClean="0"/>
              <a:t>を入れた</a:t>
            </a:r>
            <a:r>
              <a:rPr lang="en-US" altLang="ja-JP" sz="1000" dirty="0" smtClean="0"/>
              <a:t>dosing plate</a:t>
            </a:r>
            <a:r>
              <a:rPr lang="ja-JP" altLang="en-US" sz="1000" dirty="0" smtClean="0"/>
              <a:t>に</a:t>
            </a:r>
            <a:r>
              <a:rPr lang="en-US" altLang="ja-JP" sz="1000" dirty="0" smtClean="0"/>
              <a:t>insert</a:t>
            </a:r>
            <a:r>
              <a:rPr lang="ja-JP" altLang="en-US" sz="1000" dirty="0" smtClean="0"/>
              <a:t>を移す</a:t>
            </a:r>
            <a:endParaRPr lang="en-US" altLang="ja-JP" sz="1000" dirty="0" smtClean="0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279366" y="1989517"/>
            <a:ext cx="45544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②</a:t>
            </a:r>
            <a:r>
              <a:rPr lang="ja-JP" altLang="en-US" sz="1000" dirty="0" smtClean="0"/>
              <a:t> </a:t>
            </a:r>
            <a:r>
              <a:rPr kumimoji="1" lang="en-US" altLang="ja-JP" sz="1000" dirty="0" smtClean="0"/>
              <a:t>insert</a:t>
            </a:r>
            <a:r>
              <a:rPr lang="ja-JP" altLang="en-US" sz="1000" dirty="0" smtClean="0"/>
              <a:t>に</a:t>
            </a:r>
            <a:r>
              <a:rPr lang="en-US" altLang="ja-JP" sz="1000" dirty="0" smtClean="0"/>
              <a:t>150 </a:t>
            </a:r>
            <a:r>
              <a:rPr lang="en-US" altLang="ja-JP" sz="1000" dirty="0" err="1" smtClean="0"/>
              <a:t>μL</a:t>
            </a:r>
            <a:r>
              <a:rPr lang="ja-JP" altLang="en-US" sz="1000" dirty="0" smtClean="0"/>
              <a:t>の</a:t>
            </a:r>
            <a:r>
              <a:rPr lang="en-US" altLang="ja-JP" sz="1000" dirty="0" smtClean="0"/>
              <a:t>dosing solution (</a:t>
            </a:r>
            <a:r>
              <a:rPr lang="en-US" altLang="ja-JP" sz="1000" dirty="0" err="1" smtClean="0"/>
              <a:t>AtoB</a:t>
            </a:r>
            <a:r>
              <a:rPr lang="en-US" altLang="ja-JP" sz="1000" dirty="0" smtClean="0"/>
              <a:t>), apical receiving solution (</a:t>
            </a:r>
            <a:r>
              <a:rPr lang="en-US" altLang="ja-JP" sz="1000" dirty="0" err="1" smtClean="0"/>
              <a:t>BtoA</a:t>
            </a:r>
            <a:r>
              <a:rPr lang="en-US" altLang="ja-JP" sz="1000" dirty="0" smtClean="0"/>
              <a:t>) </a:t>
            </a:r>
            <a:r>
              <a:rPr lang="ja-JP" altLang="en-US" sz="1000" dirty="0" smtClean="0"/>
              <a:t>を加える</a:t>
            </a:r>
            <a:endParaRPr lang="en-US" altLang="ja-JP" sz="1000" dirty="0" smtClean="0"/>
          </a:p>
        </p:txBody>
      </p:sp>
      <p:grpSp>
        <p:nvGrpSpPr>
          <p:cNvPr id="135" name="グループ化 134"/>
          <p:cNvGrpSpPr>
            <a:grpSpLocks noChangeAspect="1"/>
          </p:cNvGrpSpPr>
          <p:nvPr/>
        </p:nvGrpSpPr>
        <p:grpSpPr>
          <a:xfrm>
            <a:off x="1003073" y="2615720"/>
            <a:ext cx="531168" cy="277560"/>
            <a:chOff x="3558486" y="8341532"/>
            <a:chExt cx="792000" cy="413857"/>
          </a:xfrm>
        </p:grpSpPr>
        <p:grpSp>
          <p:nvGrpSpPr>
            <p:cNvPr id="136" name="グループ化 135"/>
            <p:cNvGrpSpPr/>
            <p:nvPr/>
          </p:nvGrpSpPr>
          <p:grpSpPr bwMode="gray">
            <a:xfrm>
              <a:off x="3558486" y="8341532"/>
              <a:ext cx="792000" cy="413857"/>
              <a:chOff x="923021" y="1832845"/>
              <a:chExt cx="1155161" cy="684000"/>
            </a:xfrm>
          </p:grpSpPr>
          <p:sp>
            <p:nvSpPr>
              <p:cNvPr id="142" name="正方形/長方形 141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43" name="直線コネクタ 142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グループ化 136"/>
            <p:cNvGrpSpPr>
              <a:grpSpLocks noChangeAspect="1"/>
            </p:cNvGrpSpPr>
            <p:nvPr/>
          </p:nvGrpSpPr>
          <p:grpSpPr bwMode="gray">
            <a:xfrm>
              <a:off x="3704266" y="8351402"/>
              <a:ext cx="506880" cy="300138"/>
              <a:chOff x="923021" y="1832845"/>
              <a:chExt cx="1155161" cy="684000"/>
            </a:xfrm>
          </p:grpSpPr>
          <p:sp>
            <p:nvSpPr>
              <p:cNvPr id="138" name="正方形/長方形 137"/>
              <p:cNvSpPr/>
              <p:nvPr/>
            </p:nvSpPr>
            <p:spPr bwMode="gray">
              <a:xfrm>
                <a:off x="934821" y="2084455"/>
                <a:ext cx="1143361" cy="4232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39" name="直線コネクタ 138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47" name="円弧 146"/>
          <p:cNvSpPr/>
          <p:nvPr/>
        </p:nvSpPr>
        <p:spPr>
          <a:xfrm rot="10800000" flipV="1">
            <a:off x="1287525" y="2447841"/>
            <a:ext cx="608167" cy="548640"/>
          </a:xfrm>
          <a:prstGeom prst="arc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headEnd w="med" len="lg"/>
            <a:tailEnd type="stealt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1631325" y="2277088"/>
            <a:ext cx="1483098" cy="2154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800" dirty="0" smtClean="0"/>
              <a:t>150 </a:t>
            </a:r>
            <a:r>
              <a:rPr lang="en-US" altLang="ja-JP" sz="800" dirty="0" err="1" smtClean="0"/>
              <a:t>μL</a:t>
            </a:r>
            <a:r>
              <a:rPr lang="en-US" altLang="ja-JP" sz="800" dirty="0" smtClean="0"/>
              <a:t> Dosing solution</a:t>
            </a:r>
            <a:r>
              <a:rPr kumimoji="1" lang="en-US" altLang="ja-JP" sz="800" dirty="0" smtClean="0"/>
              <a:t>  </a:t>
            </a:r>
            <a:r>
              <a:rPr kumimoji="1" lang="en-US" altLang="ja-JP" sz="800" dirty="0" smtClean="0">
                <a:solidFill>
                  <a:srgbClr val="FF0000"/>
                </a:solidFill>
              </a:rPr>
              <a:t>(A to B)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373227" y="2276971"/>
            <a:ext cx="1854995" cy="21544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150 </a:t>
            </a:r>
            <a:r>
              <a:rPr kumimoji="1" lang="en-US" altLang="ja-JP" sz="800" dirty="0" err="1" smtClean="0"/>
              <a:t>μL</a:t>
            </a:r>
            <a:r>
              <a:rPr kumimoji="1" lang="en-US" altLang="ja-JP" sz="800" dirty="0" smtClean="0"/>
              <a:t> Apical receiving solution  </a:t>
            </a:r>
            <a:r>
              <a:rPr kumimoji="1" lang="en-US" altLang="ja-JP" sz="800" dirty="0" smtClean="0">
                <a:solidFill>
                  <a:srgbClr val="FF0000"/>
                </a:solidFill>
              </a:rPr>
              <a:t>(B to A)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3109817" y="2276971"/>
            <a:ext cx="27443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or</a:t>
            </a:r>
            <a:endParaRPr kumimoji="1" lang="ja-JP" altLang="en-US" sz="800" dirty="0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1693244" y="3806197"/>
            <a:ext cx="1574470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800" dirty="0" smtClean="0"/>
              <a:t>300 </a:t>
            </a:r>
            <a:r>
              <a:rPr lang="en-US" altLang="ja-JP" sz="800" dirty="0" err="1" smtClean="0"/>
              <a:t>μL</a:t>
            </a:r>
            <a:r>
              <a:rPr lang="en-US" altLang="ja-JP" sz="800" dirty="0" smtClean="0"/>
              <a:t> </a:t>
            </a:r>
            <a:r>
              <a:rPr lang="en-US" altLang="ja-JP" sz="800" dirty="0" err="1" smtClean="0"/>
              <a:t>Receving</a:t>
            </a:r>
            <a:r>
              <a:rPr lang="en-US" altLang="ja-JP" sz="800" dirty="0" smtClean="0"/>
              <a:t> solution</a:t>
            </a:r>
            <a:r>
              <a:rPr kumimoji="1" lang="en-US" altLang="ja-JP" sz="800" dirty="0" smtClean="0"/>
              <a:t>  </a:t>
            </a:r>
            <a:r>
              <a:rPr kumimoji="1" lang="en-US" altLang="ja-JP" sz="800" dirty="0" smtClean="0">
                <a:solidFill>
                  <a:srgbClr val="FF0000"/>
                </a:solidFill>
              </a:rPr>
              <a:t>(A to B)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1552981" y="4167535"/>
            <a:ext cx="1854995" cy="2154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300 </a:t>
            </a:r>
            <a:r>
              <a:rPr kumimoji="1" lang="en-US" altLang="ja-JP" sz="800" dirty="0" err="1" smtClean="0"/>
              <a:t>μL</a:t>
            </a:r>
            <a:r>
              <a:rPr kumimoji="1" lang="en-US" altLang="ja-JP" sz="800" dirty="0" smtClean="0"/>
              <a:t> Apical receiving solution  </a:t>
            </a:r>
            <a:r>
              <a:rPr kumimoji="1" lang="en-US" altLang="ja-JP" sz="800" dirty="0" smtClean="0">
                <a:solidFill>
                  <a:srgbClr val="FF0000"/>
                </a:solidFill>
              </a:rPr>
              <a:t>(B to A)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2340038" y="3964575"/>
            <a:ext cx="27443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or</a:t>
            </a:r>
            <a:endParaRPr kumimoji="1" lang="ja-JP" altLang="en-US" sz="800" dirty="0"/>
          </a:p>
        </p:txBody>
      </p:sp>
      <p:grpSp>
        <p:nvGrpSpPr>
          <p:cNvPr id="154" name="グループ化 153"/>
          <p:cNvGrpSpPr>
            <a:grpSpLocks noChangeAspect="1"/>
          </p:cNvGrpSpPr>
          <p:nvPr/>
        </p:nvGrpSpPr>
        <p:grpSpPr bwMode="gray">
          <a:xfrm>
            <a:off x="1063780" y="3421262"/>
            <a:ext cx="339948" cy="201292"/>
            <a:chOff x="923021" y="1832845"/>
            <a:chExt cx="1155161" cy="684000"/>
          </a:xfrm>
        </p:grpSpPr>
        <p:sp>
          <p:nvSpPr>
            <p:cNvPr id="155" name="正方形/長方形 154"/>
            <p:cNvSpPr/>
            <p:nvPr/>
          </p:nvSpPr>
          <p:spPr bwMode="gray">
            <a:xfrm>
              <a:off x="934821" y="2084455"/>
              <a:ext cx="1143361" cy="42321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6" name="直線コネクタ 155"/>
            <p:cNvCxnSpPr/>
            <p:nvPr/>
          </p:nvCxnSpPr>
          <p:spPr bwMode="gray">
            <a:xfrm>
              <a:off x="934821" y="1832845"/>
              <a:ext cx="0" cy="68400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直線コネクタ 156"/>
            <p:cNvCxnSpPr/>
            <p:nvPr/>
          </p:nvCxnSpPr>
          <p:spPr bwMode="gray">
            <a:xfrm>
              <a:off x="2078182" y="1832845"/>
              <a:ext cx="0" cy="68400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 bwMode="gray">
            <a:xfrm flipH="1" flipV="1">
              <a:off x="923021" y="2511395"/>
              <a:ext cx="1152000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0" name="下カーブ矢印 159"/>
          <p:cNvSpPr/>
          <p:nvPr/>
        </p:nvSpPr>
        <p:spPr>
          <a:xfrm>
            <a:off x="1306100" y="3258506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161" name="グループ化 160"/>
          <p:cNvGrpSpPr>
            <a:grpSpLocks noChangeAspect="1"/>
          </p:cNvGrpSpPr>
          <p:nvPr/>
        </p:nvGrpSpPr>
        <p:grpSpPr bwMode="gray">
          <a:xfrm>
            <a:off x="1645693" y="8086831"/>
            <a:ext cx="499997" cy="261266"/>
            <a:chOff x="923021" y="1832845"/>
            <a:chExt cx="1155161" cy="684000"/>
          </a:xfrm>
        </p:grpSpPr>
        <p:sp>
          <p:nvSpPr>
            <p:cNvPr id="162" name="正方形/長方形 161"/>
            <p:cNvSpPr/>
            <p:nvPr/>
          </p:nvSpPr>
          <p:spPr bwMode="gray"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63" name="直線コネクタ 162"/>
            <p:cNvCxnSpPr/>
            <p:nvPr/>
          </p:nvCxnSpPr>
          <p:spPr bwMode="gray"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 bwMode="gray"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直線コネクタ 164"/>
            <p:cNvCxnSpPr/>
            <p:nvPr/>
          </p:nvCxnSpPr>
          <p:spPr bwMode="gray"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6" name="右矢印 165"/>
          <p:cNvSpPr/>
          <p:nvPr/>
        </p:nvSpPr>
        <p:spPr>
          <a:xfrm>
            <a:off x="3065705" y="3453706"/>
            <a:ext cx="253987" cy="1792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pSp>
        <p:nvGrpSpPr>
          <p:cNvPr id="182" name="グループ化 181"/>
          <p:cNvGrpSpPr>
            <a:grpSpLocks noChangeAspect="1"/>
          </p:cNvGrpSpPr>
          <p:nvPr/>
        </p:nvGrpSpPr>
        <p:grpSpPr>
          <a:xfrm>
            <a:off x="3692327" y="3423358"/>
            <a:ext cx="552911" cy="309205"/>
            <a:chOff x="4849182" y="2344722"/>
            <a:chExt cx="792000" cy="442911"/>
          </a:xfrm>
        </p:grpSpPr>
        <p:grpSp>
          <p:nvGrpSpPr>
            <p:cNvPr id="172" name="グループ化 171"/>
            <p:cNvGrpSpPr/>
            <p:nvPr/>
          </p:nvGrpSpPr>
          <p:grpSpPr>
            <a:xfrm>
              <a:off x="4849182" y="2373779"/>
              <a:ext cx="792000" cy="413854"/>
              <a:chOff x="923021" y="1832845"/>
              <a:chExt cx="1155161" cy="684000"/>
            </a:xfrm>
          </p:grpSpPr>
          <p:sp>
            <p:nvSpPr>
              <p:cNvPr id="173" name="正方形/長方形 172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4" name="直線コネクタ 173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5" name="直線コネクタ 174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6" name="直線コネクタ 175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グループ化 176"/>
            <p:cNvGrpSpPr>
              <a:grpSpLocks noChangeAspect="1"/>
            </p:cNvGrpSpPr>
            <p:nvPr/>
          </p:nvGrpSpPr>
          <p:grpSpPr>
            <a:xfrm>
              <a:off x="4981025" y="2344722"/>
              <a:ext cx="506880" cy="300135"/>
              <a:chOff x="923021" y="1832845"/>
              <a:chExt cx="1155161" cy="684000"/>
            </a:xfrm>
          </p:grpSpPr>
          <p:sp>
            <p:nvSpPr>
              <p:cNvPr id="178" name="正方形/長方形 177"/>
              <p:cNvSpPr/>
              <p:nvPr/>
            </p:nvSpPr>
            <p:spPr>
              <a:xfrm>
                <a:off x="934821" y="2223498"/>
                <a:ext cx="1143361" cy="28417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9" name="直線コネクタ 178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0" name="直線コネクタ 179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1" name="直線コネクタ 180"/>
              <p:cNvCxnSpPr/>
              <p:nvPr/>
            </p:nvCxnSpPr>
            <p:spPr>
              <a:xfrm flipH="1" flipV="1">
                <a:off x="923021" y="2511396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83" name="テキスト ボックス 182"/>
          <p:cNvSpPr txBox="1"/>
          <p:nvPr/>
        </p:nvSpPr>
        <p:spPr>
          <a:xfrm>
            <a:off x="4518316" y="3437199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37</a:t>
            </a:r>
            <a:r>
              <a:rPr kumimoji="1" lang="ja-JP" altLang="en-US" sz="1000" dirty="0" smtClean="0">
                <a:cs typeface="Arial" panose="020B0604020202020204" pitchFamily="34" charset="0"/>
              </a:rPr>
              <a:t>℃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incubator</a:t>
            </a:r>
            <a:r>
              <a:rPr kumimoji="1" lang="ja-JP" altLang="en-US" sz="1000" dirty="0" smtClean="0"/>
              <a:t>へ</a:t>
            </a:r>
            <a:endParaRPr kumimoji="1" lang="en-US" altLang="ja-JP" sz="1000" dirty="0" smtClean="0"/>
          </a:p>
          <a:p>
            <a:r>
              <a:rPr kumimoji="1" lang="en-US" altLang="ja-JP" sz="1000" smtClean="0"/>
              <a:t>(90 min)</a:t>
            </a:r>
            <a:endParaRPr kumimoji="1" lang="ja-JP" altLang="en-US" sz="1000" dirty="0"/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326330" y="5329052"/>
            <a:ext cx="2361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①</a:t>
            </a:r>
            <a:r>
              <a:rPr kumimoji="1" lang="en-US" altLang="ja-JP" sz="1000" dirty="0" smtClean="0"/>
              <a:t>insert</a:t>
            </a:r>
            <a:r>
              <a:rPr lang="ja-JP" altLang="en-US" sz="1000" dirty="0" smtClean="0"/>
              <a:t>の底部を拭き、空のトレイへ移す</a:t>
            </a:r>
            <a:endParaRPr lang="en-US" altLang="ja-JP" sz="1000" dirty="0" smtClean="0"/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324640" y="6583830"/>
            <a:ext cx="31213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/>
              <a:t>② </a:t>
            </a:r>
            <a:r>
              <a:rPr kumimoji="1" lang="en-US" altLang="ja-JP" sz="1000" dirty="0" smtClean="0"/>
              <a:t>insert</a:t>
            </a:r>
            <a:r>
              <a:rPr lang="ja-JP" altLang="en-US" sz="1000" dirty="0" smtClean="0"/>
              <a:t>の</a:t>
            </a:r>
            <a:r>
              <a:rPr lang="en-US" altLang="ja-JP" sz="1000" dirty="0" smtClean="0"/>
              <a:t>apical receiving solution</a:t>
            </a:r>
            <a:r>
              <a:rPr lang="ja-JP" altLang="en-US" sz="1000" dirty="0" smtClean="0"/>
              <a:t>を回収する。 </a:t>
            </a:r>
            <a:r>
              <a:rPr lang="en-US" altLang="ja-JP" sz="1000" dirty="0" smtClean="0"/>
              <a:t>(B to A)</a:t>
            </a: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324640" y="7558849"/>
            <a:ext cx="30540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③</a:t>
            </a:r>
            <a:r>
              <a:rPr lang="ja-JP" altLang="en-US" sz="1000" dirty="0" smtClean="0"/>
              <a:t> </a:t>
            </a:r>
            <a:r>
              <a:rPr lang="en-US" altLang="ja-JP" sz="1000" dirty="0" smtClean="0"/>
              <a:t>basal plate</a:t>
            </a:r>
            <a:r>
              <a:rPr lang="ja-JP" altLang="en-US" sz="1000" dirty="0" smtClean="0"/>
              <a:t>の</a:t>
            </a:r>
            <a:r>
              <a:rPr lang="en-US" altLang="ja-JP" sz="1000" dirty="0" smtClean="0"/>
              <a:t>receiving solution</a:t>
            </a:r>
            <a:r>
              <a:rPr lang="ja-JP" altLang="en-US" sz="1000" dirty="0" smtClean="0"/>
              <a:t>を回収する。 </a:t>
            </a:r>
            <a:r>
              <a:rPr lang="en-US" altLang="ja-JP" sz="1000" dirty="0" smtClean="0"/>
              <a:t>(A to B)</a:t>
            </a:r>
          </a:p>
        </p:txBody>
      </p:sp>
      <p:sp>
        <p:nvSpPr>
          <p:cNvPr id="248" name="下カーブ矢印 247"/>
          <p:cNvSpPr/>
          <p:nvPr/>
        </p:nvSpPr>
        <p:spPr>
          <a:xfrm>
            <a:off x="1408468" y="5619519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270" name="グループ化 269"/>
          <p:cNvGrpSpPr/>
          <p:nvPr/>
        </p:nvGrpSpPr>
        <p:grpSpPr>
          <a:xfrm>
            <a:off x="2035492" y="5903343"/>
            <a:ext cx="812432" cy="221882"/>
            <a:chOff x="2035492" y="5106596"/>
            <a:chExt cx="812432" cy="221882"/>
          </a:xfrm>
        </p:grpSpPr>
        <p:sp>
          <p:nvSpPr>
            <p:cNvPr id="251" name="フリーフォーム 250"/>
            <p:cNvSpPr>
              <a:spLocks/>
            </p:cNvSpPr>
            <p:nvPr/>
          </p:nvSpPr>
          <p:spPr>
            <a:xfrm>
              <a:off x="2035492" y="5293349"/>
              <a:ext cx="812432" cy="35129"/>
            </a:xfrm>
            <a:custGeom>
              <a:avLst/>
              <a:gdLst>
                <a:gd name="connsiteX0" fmla="*/ 0 w 5825458"/>
                <a:gd name="connsiteY0" fmla="*/ 733930 h 786527"/>
                <a:gd name="connsiteX1" fmla="*/ 721895 w 5825458"/>
                <a:gd name="connsiteY1" fmla="*/ 4 h 786527"/>
                <a:gd name="connsiteX2" fmla="*/ 1443790 w 5825458"/>
                <a:gd name="connsiteY2" fmla="*/ 721899 h 786527"/>
                <a:gd name="connsiteX3" fmla="*/ 2165684 w 5825458"/>
                <a:gd name="connsiteY3" fmla="*/ 4 h 786527"/>
                <a:gd name="connsiteX4" fmla="*/ 2887579 w 5825458"/>
                <a:gd name="connsiteY4" fmla="*/ 709867 h 786527"/>
                <a:gd name="connsiteX5" fmla="*/ 3597442 w 5825458"/>
                <a:gd name="connsiteY5" fmla="*/ 4 h 786527"/>
                <a:gd name="connsiteX6" fmla="*/ 4343400 w 5825458"/>
                <a:gd name="connsiteY6" fmla="*/ 709867 h 786527"/>
                <a:gd name="connsiteX7" fmla="*/ 5065295 w 5825458"/>
                <a:gd name="connsiteY7" fmla="*/ 4 h 786527"/>
                <a:gd name="connsiteX8" fmla="*/ 5751095 w 5825458"/>
                <a:gd name="connsiteY8" fmla="*/ 709867 h 786527"/>
                <a:gd name="connsiteX9" fmla="*/ 5775158 w 5825458"/>
                <a:gd name="connsiteY9" fmla="*/ 733930 h 786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25458" h="786527">
                  <a:moveTo>
                    <a:pt x="0" y="733930"/>
                  </a:moveTo>
                  <a:cubicBezTo>
                    <a:pt x="240631" y="367969"/>
                    <a:pt x="481263" y="2009"/>
                    <a:pt x="721895" y="4"/>
                  </a:cubicBezTo>
                  <a:cubicBezTo>
                    <a:pt x="962527" y="-2001"/>
                    <a:pt x="1203159" y="721899"/>
                    <a:pt x="1443790" y="721899"/>
                  </a:cubicBezTo>
                  <a:cubicBezTo>
                    <a:pt x="1684421" y="721899"/>
                    <a:pt x="1925053" y="2009"/>
                    <a:pt x="2165684" y="4"/>
                  </a:cubicBezTo>
                  <a:cubicBezTo>
                    <a:pt x="2406315" y="-2001"/>
                    <a:pt x="2648953" y="709867"/>
                    <a:pt x="2887579" y="709867"/>
                  </a:cubicBezTo>
                  <a:cubicBezTo>
                    <a:pt x="3126205" y="709867"/>
                    <a:pt x="3354805" y="4"/>
                    <a:pt x="3597442" y="4"/>
                  </a:cubicBezTo>
                  <a:cubicBezTo>
                    <a:pt x="3840079" y="4"/>
                    <a:pt x="4098758" y="709867"/>
                    <a:pt x="4343400" y="709867"/>
                  </a:cubicBezTo>
                  <a:cubicBezTo>
                    <a:pt x="4588042" y="709867"/>
                    <a:pt x="4830679" y="4"/>
                    <a:pt x="5065295" y="4"/>
                  </a:cubicBezTo>
                  <a:cubicBezTo>
                    <a:pt x="5299911" y="4"/>
                    <a:pt x="5632785" y="587546"/>
                    <a:pt x="5751095" y="709867"/>
                  </a:cubicBezTo>
                  <a:cubicBezTo>
                    <a:pt x="5869405" y="832188"/>
                    <a:pt x="5822281" y="783059"/>
                    <a:pt x="5775158" y="733930"/>
                  </a:cubicBezTo>
                </a:path>
              </a:pathLst>
            </a:cu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52" name="グループ化 251"/>
            <p:cNvGrpSpPr>
              <a:grpSpLocks noChangeAspect="1"/>
            </p:cNvGrpSpPr>
            <p:nvPr/>
          </p:nvGrpSpPr>
          <p:grpSpPr bwMode="gray">
            <a:xfrm>
              <a:off x="2318055" y="5106596"/>
              <a:ext cx="247306" cy="177170"/>
              <a:chOff x="923021" y="1832845"/>
              <a:chExt cx="1155161" cy="684000"/>
            </a:xfrm>
          </p:grpSpPr>
          <p:sp>
            <p:nvSpPr>
              <p:cNvPr id="253" name="正方形/長方形 252"/>
              <p:cNvSpPr/>
              <p:nvPr/>
            </p:nvSpPr>
            <p:spPr bwMode="gray">
              <a:xfrm>
                <a:off x="934821" y="2122755"/>
                <a:ext cx="1143361" cy="38491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54" name="直線コネクタ 253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5" name="直線コネクタ 254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6" name="直線コネクタ 255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58" name="下カーブ矢印 257"/>
          <p:cNvSpPr/>
          <p:nvPr/>
        </p:nvSpPr>
        <p:spPr>
          <a:xfrm>
            <a:off x="2769551" y="5619519"/>
            <a:ext cx="609130" cy="13833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tx1"/>
              </a:solidFill>
            </a:endParaRPr>
          </a:p>
        </p:txBody>
      </p:sp>
      <p:grpSp>
        <p:nvGrpSpPr>
          <p:cNvPr id="282" name="グループ化 281"/>
          <p:cNvGrpSpPr/>
          <p:nvPr/>
        </p:nvGrpSpPr>
        <p:grpSpPr>
          <a:xfrm>
            <a:off x="3378681" y="5824042"/>
            <a:ext cx="552911" cy="288920"/>
            <a:chOff x="3378681" y="5027295"/>
            <a:chExt cx="552911" cy="288920"/>
          </a:xfrm>
        </p:grpSpPr>
        <p:grpSp>
          <p:nvGrpSpPr>
            <p:cNvPr id="260" name="グループ化 259"/>
            <p:cNvGrpSpPr/>
            <p:nvPr/>
          </p:nvGrpSpPr>
          <p:grpSpPr bwMode="gray">
            <a:xfrm>
              <a:off x="3378681" y="5027295"/>
              <a:ext cx="552911" cy="288920"/>
              <a:chOff x="923021" y="1832845"/>
              <a:chExt cx="1155161" cy="684000"/>
            </a:xfrm>
          </p:grpSpPr>
          <p:sp>
            <p:nvSpPr>
              <p:cNvPr id="266" name="正方形/長方形 265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67" name="直線コネクタ 266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8" name="直線コネクタ 267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9" name="直線コネクタ 268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2" name="正方形/長方形 261"/>
            <p:cNvSpPr/>
            <p:nvPr/>
          </p:nvSpPr>
          <p:spPr>
            <a:xfrm>
              <a:off x="3474338" y="5152809"/>
              <a:ext cx="350248" cy="870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3" name="直線コネクタ 262"/>
            <p:cNvCxnSpPr/>
            <p:nvPr/>
          </p:nvCxnSpPr>
          <p:spPr>
            <a:xfrm>
              <a:off x="3474338" y="5033140"/>
              <a:ext cx="0" cy="20953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4" name="直線コネクタ 263"/>
            <p:cNvCxnSpPr/>
            <p:nvPr/>
          </p:nvCxnSpPr>
          <p:spPr>
            <a:xfrm>
              <a:off x="3824586" y="5033140"/>
              <a:ext cx="0" cy="20953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5" name="直線コネクタ 264"/>
            <p:cNvCxnSpPr/>
            <p:nvPr/>
          </p:nvCxnSpPr>
          <p:spPr>
            <a:xfrm flipH="1" flipV="1">
              <a:off x="3470723" y="5241001"/>
              <a:ext cx="35289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1" name="グループ化 270"/>
          <p:cNvGrpSpPr>
            <a:grpSpLocks noChangeAspect="1"/>
          </p:cNvGrpSpPr>
          <p:nvPr/>
        </p:nvGrpSpPr>
        <p:grpSpPr>
          <a:xfrm>
            <a:off x="1013057" y="5838478"/>
            <a:ext cx="552911" cy="309205"/>
            <a:chOff x="4849182" y="2344722"/>
            <a:chExt cx="792000" cy="442911"/>
          </a:xfrm>
        </p:grpSpPr>
        <p:grpSp>
          <p:nvGrpSpPr>
            <p:cNvPr id="272" name="グループ化 271"/>
            <p:cNvGrpSpPr/>
            <p:nvPr/>
          </p:nvGrpSpPr>
          <p:grpSpPr>
            <a:xfrm>
              <a:off x="4849182" y="2373779"/>
              <a:ext cx="792000" cy="413854"/>
              <a:chOff x="923021" y="1832845"/>
              <a:chExt cx="1155161" cy="684000"/>
            </a:xfrm>
          </p:grpSpPr>
          <p:sp>
            <p:nvSpPr>
              <p:cNvPr id="278" name="正方形/長方形 277"/>
              <p:cNvSpPr/>
              <p:nvPr/>
            </p:nvSpPr>
            <p:spPr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79" name="直線コネクタ 278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0" name="直線コネクタ 279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1" name="直線コネクタ 280"/>
              <p:cNvCxnSpPr/>
              <p:nvPr/>
            </p:nvCxnSpPr>
            <p:spPr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73" name="グループ化 272"/>
            <p:cNvGrpSpPr>
              <a:grpSpLocks noChangeAspect="1"/>
            </p:cNvGrpSpPr>
            <p:nvPr/>
          </p:nvGrpSpPr>
          <p:grpSpPr>
            <a:xfrm>
              <a:off x="4981025" y="2344722"/>
              <a:ext cx="506880" cy="300135"/>
              <a:chOff x="923021" y="1832845"/>
              <a:chExt cx="1155161" cy="684000"/>
            </a:xfrm>
          </p:grpSpPr>
          <p:sp>
            <p:nvSpPr>
              <p:cNvPr id="274" name="正方形/長方形 273"/>
              <p:cNvSpPr/>
              <p:nvPr/>
            </p:nvSpPr>
            <p:spPr>
              <a:xfrm>
                <a:off x="934821" y="2223498"/>
                <a:ext cx="1143361" cy="28417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75" name="直線コネクタ 274"/>
              <p:cNvCxnSpPr/>
              <p:nvPr/>
            </p:nvCxnSpPr>
            <p:spPr>
              <a:xfrm>
                <a:off x="934821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6" name="直線コネクタ 275"/>
              <p:cNvCxnSpPr/>
              <p:nvPr/>
            </p:nvCxnSpPr>
            <p:spPr>
              <a:xfrm>
                <a:off x="2078182" y="1832845"/>
                <a:ext cx="0" cy="68400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7" name="直線コネクタ 276"/>
              <p:cNvCxnSpPr/>
              <p:nvPr/>
            </p:nvCxnSpPr>
            <p:spPr>
              <a:xfrm flipH="1" flipV="1">
                <a:off x="923021" y="2511396"/>
                <a:ext cx="1152000" cy="0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83" name="円弧 282"/>
          <p:cNvSpPr/>
          <p:nvPr/>
        </p:nvSpPr>
        <p:spPr>
          <a:xfrm rot="16200000">
            <a:off x="1874199" y="6967790"/>
            <a:ext cx="914400" cy="914400"/>
          </a:xfrm>
          <a:prstGeom prst="arc">
            <a:avLst/>
          </a:prstGeom>
          <a:ln w="12700"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4" name="テキスト ボックス 283"/>
          <p:cNvSpPr txBox="1"/>
          <p:nvPr/>
        </p:nvSpPr>
        <p:spPr>
          <a:xfrm>
            <a:off x="2349163" y="6891446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/>
              <a:t>測定サンプル</a:t>
            </a:r>
            <a:endParaRPr kumimoji="1" lang="ja-JP" altLang="en-US" sz="800" dirty="0"/>
          </a:p>
        </p:txBody>
      </p:sp>
      <p:grpSp>
        <p:nvGrpSpPr>
          <p:cNvPr id="285" name="グループ化 284"/>
          <p:cNvGrpSpPr/>
          <p:nvPr/>
        </p:nvGrpSpPr>
        <p:grpSpPr>
          <a:xfrm>
            <a:off x="1631325" y="7134961"/>
            <a:ext cx="552911" cy="288920"/>
            <a:chOff x="3378681" y="5027295"/>
            <a:chExt cx="552911" cy="288920"/>
          </a:xfrm>
        </p:grpSpPr>
        <p:grpSp>
          <p:nvGrpSpPr>
            <p:cNvPr id="286" name="グループ化 285"/>
            <p:cNvGrpSpPr/>
            <p:nvPr/>
          </p:nvGrpSpPr>
          <p:grpSpPr bwMode="gray">
            <a:xfrm>
              <a:off x="3378681" y="5027295"/>
              <a:ext cx="552911" cy="288920"/>
              <a:chOff x="923021" y="1832845"/>
              <a:chExt cx="1155161" cy="684000"/>
            </a:xfrm>
          </p:grpSpPr>
          <p:sp>
            <p:nvSpPr>
              <p:cNvPr id="291" name="正方形/長方形 290"/>
              <p:cNvSpPr/>
              <p:nvPr/>
            </p:nvSpPr>
            <p:spPr bwMode="gray">
              <a:xfrm>
                <a:off x="934821" y="2092036"/>
                <a:ext cx="1143361" cy="4156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92" name="直線コネクタ 291"/>
              <p:cNvCxnSpPr/>
              <p:nvPr/>
            </p:nvCxnSpPr>
            <p:spPr bwMode="gray">
              <a:xfrm>
                <a:off x="934821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3" name="直線コネクタ 292"/>
              <p:cNvCxnSpPr/>
              <p:nvPr/>
            </p:nvCxnSpPr>
            <p:spPr bwMode="gray">
              <a:xfrm>
                <a:off x="2078182" y="1832845"/>
                <a:ext cx="0" cy="68400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4" name="直線コネクタ 293"/>
              <p:cNvCxnSpPr/>
              <p:nvPr/>
            </p:nvCxnSpPr>
            <p:spPr bwMode="gray">
              <a:xfrm flipH="1" flipV="1">
                <a:off x="923021" y="2511395"/>
                <a:ext cx="115200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87" name="正方形/長方形 286"/>
            <p:cNvSpPr/>
            <p:nvPr/>
          </p:nvSpPr>
          <p:spPr>
            <a:xfrm>
              <a:off x="3474338" y="5152809"/>
              <a:ext cx="350248" cy="870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88" name="直線コネクタ 287"/>
            <p:cNvCxnSpPr/>
            <p:nvPr/>
          </p:nvCxnSpPr>
          <p:spPr>
            <a:xfrm>
              <a:off x="3474338" y="5033140"/>
              <a:ext cx="0" cy="20953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9" name="直線コネクタ 288"/>
            <p:cNvCxnSpPr/>
            <p:nvPr/>
          </p:nvCxnSpPr>
          <p:spPr>
            <a:xfrm>
              <a:off x="3824586" y="5033140"/>
              <a:ext cx="0" cy="20953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0" name="直線コネクタ 289"/>
            <p:cNvCxnSpPr/>
            <p:nvPr/>
          </p:nvCxnSpPr>
          <p:spPr>
            <a:xfrm flipH="1" flipV="1">
              <a:off x="3470723" y="5241001"/>
              <a:ext cx="35289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5" name="グループ化 294"/>
          <p:cNvGrpSpPr>
            <a:grpSpLocks noChangeAspect="1"/>
          </p:cNvGrpSpPr>
          <p:nvPr/>
        </p:nvGrpSpPr>
        <p:grpSpPr bwMode="gray">
          <a:xfrm>
            <a:off x="2208995" y="3456757"/>
            <a:ext cx="499997" cy="261266"/>
            <a:chOff x="923021" y="1832845"/>
            <a:chExt cx="1155161" cy="684000"/>
          </a:xfrm>
        </p:grpSpPr>
        <p:sp>
          <p:nvSpPr>
            <p:cNvPr id="296" name="正方形/長方形 295"/>
            <p:cNvSpPr/>
            <p:nvPr/>
          </p:nvSpPr>
          <p:spPr bwMode="gray">
            <a:xfrm>
              <a:off x="934821" y="2092036"/>
              <a:ext cx="1143361" cy="4156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97" name="直線コネクタ 296"/>
            <p:cNvCxnSpPr/>
            <p:nvPr/>
          </p:nvCxnSpPr>
          <p:spPr bwMode="gray">
            <a:xfrm>
              <a:off x="934821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8" name="直線コネクタ 297"/>
            <p:cNvCxnSpPr/>
            <p:nvPr/>
          </p:nvCxnSpPr>
          <p:spPr bwMode="gray">
            <a:xfrm>
              <a:off x="2078182" y="1832845"/>
              <a:ext cx="0" cy="684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9" name="直線コネクタ 298"/>
            <p:cNvCxnSpPr/>
            <p:nvPr/>
          </p:nvCxnSpPr>
          <p:spPr bwMode="gray">
            <a:xfrm flipH="1" flipV="1">
              <a:off x="923021" y="2511395"/>
              <a:ext cx="115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0" name="円弧 299"/>
          <p:cNvSpPr/>
          <p:nvPr/>
        </p:nvSpPr>
        <p:spPr>
          <a:xfrm rot="16200000">
            <a:off x="1983054" y="7886549"/>
            <a:ext cx="914400" cy="914400"/>
          </a:xfrm>
          <a:prstGeom prst="arc">
            <a:avLst/>
          </a:prstGeom>
          <a:ln w="12700">
            <a:solidFill>
              <a:srgbClr val="FF0000"/>
            </a:solidFill>
            <a:headEnd w="med" len="lg"/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テキスト ボックス 300"/>
          <p:cNvSpPr txBox="1"/>
          <p:nvPr/>
        </p:nvSpPr>
        <p:spPr>
          <a:xfrm>
            <a:off x="2458018" y="7810205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/>
              <a:t>測定サンプル</a:t>
            </a:r>
            <a:endParaRPr kumimoji="1" lang="ja-JP" altLang="en-US" sz="8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-3658" y="-13274"/>
            <a:ext cx="1630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bg1">
                    <a:lumMod val="50000"/>
                  </a:schemeClr>
                </a:solidFill>
              </a:rPr>
              <a:t>Quick Manual</a:t>
            </a:r>
            <a:endParaRPr kumimoji="1" lang="ja-JP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6138953" y="8880558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>
                    <a:lumMod val="50000"/>
                  </a:schemeClr>
                </a:solidFill>
              </a:rPr>
              <a:t>2018/04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6148481" y="34919"/>
            <a:ext cx="5892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Efflux</a:t>
            </a:r>
            <a:endParaRPr kumimoji="1" lang="ja-JP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1074600" y="4489811"/>
            <a:ext cx="402065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 smtClean="0">
                <a:solidFill>
                  <a:srgbClr val="FF0000"/>
                </a:solidFill>
              </a:rPr>
              <a:t>* Insert</a:t>
            </a:r>
            <a:r>
              <a:rPr lang="ja-JP" altLang="en-US" sz="700" dirty="0" smtClean="0">
                <a:solidFill>
                  <a:srgbClr val="FF0000"/>
                </a:solidFill>
              </a:rPr>
              <a:t>を重ねる時は角から順番に入れていくと気泡が入りにくいです</a:t>
            </a:r>
            <a:endParaRPr lang="en-US" altLang="ja-JP" sz="700" dirty="0" smtClean="0">
              <a:solidFill>
                <a:srgbClr val="FF0000"/>
              </a:solidFill>
            </a:endParaRPr>
          </a:p>
          <a:p>
            <a:r>
              <a:rPr kumimoji="1" lang="en-US" altLang="ja-JP" sz="700" dirty="0" smtClean="0">
                <a:solidFill>
                  <a:srgbClr val="FF0000"/>
                </a:solidFill>
              </a:rPr>
              <a:t>* </a:t>
            </a:r>
            <a:r>
              <a:rPr kumimoji="1" lang="ja-JP" altLang="en-US" sz="700" dirty="0" smtClean="0">
                <a:solidFill>
                  <a:srgbClr val="FF0000"/>
                </a:solidFill>
              </a:rPr>
              <a:t>万が一、気泡が入ってしまってもやり直す事はしないでください。コンタミネーションの原因</a:t>
            </a:r>
            <a:r>
              <a:rPr kumimoji="1" lang="ja-JP" altLang="en-US" sz="700" smtClean="0">
                <a:solidFill>
                  <a:srgbClr val="FF0000"/>
                </a:solidFill>
              </a:rPr>
              <a:t>となります</a:t>
            </a:r>
            <a:endParaRPr kumimoji="1" lang="en-US" altLang="ja-JP" sz="700" dirty="0" smtClean="0">
              <a:solidFill>
                <a:srgbClr val="FF0000"/>
              </a:solidFill>
            </a:endParaRPr>
          </a:p>
          <a:p>
            <a:r>
              <a:rPr kumimoji="1" lang="en-US" altLang="ja-JP" sz="700" dirty="0" smtClean="0">
                <a:solidFill>
                  <a:srgbClr val="FF0000"/>
                </a:solidFill>
              </a:rPr>
              <a:t>* </a:t>
            </a:r>
            <a:r>
              <a:rPr kumimoji="1" lang="ja-JP" altLang="en-US" sz="700" dirty="0" smtClean="0">
                <a:solidFill>
                  <a:srgbClr val="FF0000"/>
                </a:solidFill>
              </a:rPr>
              <a:t>気泡が入った場合にはプレートの上に重たいものをのせて気泡を端に寄せてください</a:t>
            </a:r>
            <a:endParaRPr kumimoji="1" lang="ja-JP" altLang="en-US" sz="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0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1277</TotalTime>
  <Words>1448</Words>
  <Application>Microsoft Office PowerPoint</Application>
  <PresentationFormat>画面に合わせる (4:3)</PresentationFormat>
  <Paragraphs>189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TransFlex quick manual</dc:title>
  <dc:creator>Yasunaga</dc:creator>
  <cp:lastModifiedBy>Yasunaga</cp:lastModifiedBy>
  <cp:revision>67</cp:revision>
  <cp:lastPrinted>2017-03-22T05:54:12Z</cp:lastPrinted>
  <dcterms:created xsi:type="dcterms:W3CDTF">2017-03-14T03:23:16Z</dcterms:created>
  <dcterms:modified xsi:type="dcterms:W3CDTF">2018-04-18T01:13:10Z</dcterms:modified>
</cp:coreProperties>
</file>